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8"/>
  </p:notesMasterIdLst>
  <p:handoutMasterIdLst>
    <p:handoutMasterId r:id="rId19"/>
  </p:handoutMasterIdLst>
  <p:sldIdLst>
    <p:sldId id="307" r:id="rId2"/>
    <p:sldId id="295" r:id="rId3"/>
    <p:sldId id="297" r:id="rId4"/>
    <p:sldId id="299" r:id="rId5"/>
    <p:sldId id="301" r:id="rId6"/>
    <p:sldId id="302" r:id="rId7"/>
    <p:sldId id="303" r:id="rId8"/>
    <p:sldId id="305" r:id="rId9"/>
    <p:sldId id="309" r:id="rId10"/>
    <p:sldId id="319" r:id="rId11"/>
    <p:sldId id="315" r:id="rId12"/>
    <p:sldId id="316" r:id="rId13"/>
    <p:sldId id="314" r:id="rId14"/>
    <p:sldId id="306" r:id="rId15"/>
    <p:sldId id="318" r:id="rId16"/>
    <p:sldId id="320" r:id="rId17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1CD06A-7F10-4E43-98A2-FC8A036416E2}">
          <p14:sldIdLst>
            <p14:sldId id="307"/>
            <p14:sldId id="295"/>
            <p14:sldId id="297"/>
            <p14:sldId id="299"/>
            <p14:sldId id="301"/>
            <p14:sldId id="302"/>
            <p14:sldId id="303"/>
            <p14:sldId id="305"/>
            <p14:sldId id="309"/>
            <p14:sldId id="319"/>
            <p14:sldId id="315"/>
            <p14:sldId id="316"/>
            <p14:sldId id="314"/>
            <p14:sldId id="306"/>
            <p14:sldId id="318"/>
            <p14:sldId id="32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DDFE6"/>
    <a:srgbClr val="EEECE1"/>
    <a:srgbClr val="262626"/>
    <a:srgbClr val="F1A40B"/>
    <a:srgbClr val="730000"/>
    <a:srgbClr val="012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0" autoAdjust="0"/>
    <p:restoredTop sz="94660"/>
  </p:normalViewPr>
  <p:slideViewPr>
    <p:cSldViewPr>
      <p:cViewPr>
        <p:scale>
          <a:sx n="90" d="100"/>
          <a:sy n="90" d="100"/>
        </p:scale>
        <p:origin x="-2244" y="-768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24F082F6-CBBB-4FA1-9F0A-679C58783E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97ADD02-E822-4CC1-9772-BE7AAB47FE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93BC9-FAF7-44BF-A795-E823AA279484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06DADD9-32C4-43B7-ACB3-95C78BC4C9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C131082-4B77-4197-9029-94E0DAE28F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D99C2-9058-4AB8-A21C-ED0F040B7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02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3775-FCDF-4B91-B3D8-7F0BB27E8625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106AF-7BD8-4C1C-A17D-39977C361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9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92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0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8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6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D106AF-7BD8-4C1C-A17D-39977C361F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9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19BF3BF-B3B0-41AD-9CCA-79F2B5865803}"/>
              </a:ext>
            </a:extLst>
          </p:cNvPr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020402D-97C9-4A01-829A-F803FFFEE24D}"/>
              </a:ext>
            </a:extLst>
          </p:cNvPr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="" xmlns:a16="http://schemas.microsoft.com/office/drawing/2014/main" id="{003F2DB5-E272-46DB-966C-60EC6AECA1FB}"/>
              </a:ext>
            </a:extLst>
          </p:cNvPr>
          <p:cNvSpPr/>
          <p:nvPr userDrawn="1"/>
        </p:nvSpPr>
        <p:spPr>
          <a:xfrm rot="10800000">
            <a:off x="611560" y="136224"/>
            <a:ext cx="203355" cy="175306"/>
          </a:xfrm>
          <a:prstGeom prst="triangle">
            <a:avLst/>
          </a:prstGeom>
          <a:solidFill>
            <a:srgbClr val="F1A40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="" xmlns:a16="http://schemas.microsoft.com/office/drawing/2014/main" id="{A3CDE9A5-96A6-4B4A-A6BB-6165ED366E28}"/>
              </a:ext>
            </a:extLst>
          </p:cNvPr>
          <p:cNvSpPr/>
          <p:nvPr userDrawn="1"/>
        </p:nvSpPr>
        <p:spPr>
          <a:xfrm rot="10800000">
            <a:off x="402997" y="136224"/>
            <a:ext cx="203355" cy="175306"/>
          </a:xfrm>
          <a:prstGeom prst="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52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-154" y="0"/>
            <a:ext cx="123149" cy="419743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-154" y="4197433"/>
            <a:ext cx="123149" cy="15244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28691" y="1017296"/>
            <a:ext cx="5059055" cy="6400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14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제목 4">
            <a:extLst>
              <a:ext uri="{FF2B5EF4-FFF2-40B4-BE49-F238E27FC236}">
                <a16:creationId xmlns="" xmlns:a16="http://schemas.microsoft.com/office/drawing/2014/main" id="{7C3D5377-B03D-4B5F-96B6-26DF7325B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690" y="1177314"/>
            <a:ext cx="5059055" cy="280439"/>
          </a:xfrm>
          <a:prstGeom prst="rect">
            <a:avLst/>
          </a:prstGeom>
        </p:spPr>
        <p:txBody>
          <a:bodyPr anchor="ctr"/>
          <a:lstStyle>
            <a:lvl1pPr>
              <a:defRPr sz="3950" b="1" spc="-15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="" xmlns:a16="http://schemas.microsoft.com/office/drawing/2014/main" id="{194EF812-C757-41D2-9AC6-A944FD302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9994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19">
            <a:extLst>
              <a:ext uri="{FF2B5EF4-FFF2-40B4-BE49-F238E27FC236}">
                <a16:creationId xmlns="" xmlns:a16="http://schemas.microsoft.com/office/drawing/2014/main" id="{B24CF615-CE2A-4925-A806-C9029CF803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2676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2" name="텍스트 개체 틀 19">
            <a:extLst>
              <a:ext uri="{FF2B5EF4-FFF2-40B4-BE49-F238E27FC236}">
                <a16:creationId xmlns="" xmlns:a16="http://schemas.microsoft.com/office/drawing/2014/main" id="{9E4AC335-1101-414C-A104-9FB7D966C0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4017" y="285335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3CC96611-A76B-470A-8A1F-6D272C8945FC}"/>
              </a:ext>
            </a:extLst>
          </p:cNvPr>
          <p:cNvGrpSpPr/>
          <p:nvPr userDrawn="1"/>
        </p:nvGrpSpPr>
        <p:grpSpPr>
          <a:xfrm>
            <a:off x="950792" y="3691376"/>
            <a:ext cx="7221404" cy="86159"/>
            <a:chOff x="2559310" y="3725261"/>
            <a:chExt cx="7221404" cy="86159"/>
          </a:xfrm>
          <a:solidFill>
            <a:srgbClr val="F8F8F8"/>
          </a:solidFill>
        </p:grpSpPr>
        <p:sp>
          <p:nvSpPr>
            <p:cNvPr id="17" name="모서리가 둥근 직사각형 10">
              <a:extLst>
                <a:ext uri="{FF2B5EF4-FFF2-40B4-BE49-F238E27FC236}">
                  <a16:creationId xmlns="" xmlns:a16="http://schemas.microsoft.com/office/drawing/2014/main" id="{9085AC95-7E51-4D47-B4BB-D2798F66A7B9}"/>
                </a:ext>
              </a:extLst>
            </p:cNvPr>
            <p:cNvSpPr/>
            <p:nvPr userDrawn="1"/>
          </p:nvSpPr>
          <p:spPr>
            <a:xfrm>
              <a:off x="2559310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모서리가 둥근 직사각형 36">
              <a:extLst>
                <a:ext uri="{FF2B5EF4-FFF2-40B4-BE49-F238E27FC236}">
                  <a16:creationId xmlns="" xmlns:a16="http://schemas.microsoft.com/office/drawing/2014/main" id="{D6CF4D30-5095-4529-9F47-AE7D12F2A531}"/>
                </a:ext>
              </a:extLst>
            </p:cNvPr>
            <p:cNvSpPr/>
            <p:nvPr userDrawn="1"/>
          </p:nvSpPr>
          <p:spPr>
            <a:xfrm>
              <a:off x="4465202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모서리가 둥근 직사각형 37">
              <a:extLst>
                <a:ext uri="{FF2B5EF4-FFF2-40B4-BE49-F238E27FC236}">
                  <a16:creationId xmlns="" xmlns:a16="http://schemas.microsoft.com/office/drawing/2014/main" id="{24A61629-5337-417C-87A6-8874EDF49F87}"/>
                </a:ext>
              </a:extLst>
            </p:cNvPr>
            <p:cNvSpPr/>
            <p:nvPr userDrawn="1"/>
          </p:nvSpPr>
          <p:spPr>
            <a:xfrm>
              <a:off x="6371094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모서리가 둥근 직사각형 38">
              <a:extLst>
                <a:ext uri="{FF2B5EF4-FFF2-40B4-BE49-F238E27FC236}">
                  <a16:creationId xmlns="" xmlns:a16="http://schemas.microsoft.com/office/drawing/2014/main" id="{71C497EF-E5DF-43CE-8BF1-A075E0498B31}"/>
                </a:ext>
              </a:extLst>
            </p:cNvPr>
            <p:cNvSpPr/>
            <p:nvPr userDrawn="1"/>
          </p:nvSpPr>
          <p:spPr>
            <a:xfrm>
              <a:off x="8276986" y="3725261"/>
              <a:ext cx="1503728" cy="86159"/>
            </a:xfrm>
            <a:prstGeom prst="roundRect">
              <a:avLst>
                <a:gd name="adj" fmla="val 50000"/>
              </a:avLst>
            </a:prstGeom>
            <a:solidFill>
              <a:srgbClr val="73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텍스트 개체 틀 6">
            <a:extLst>
              <a:ext uri="{FF2B5EF4-FFF2-40B4-BE49-F238E27FC236}">
                <a16:creationId xmlns="" xmlns:a16="http://schemas.microsoft.com/office/drawing/2014/main" id="{1FCDA2F6-FFEA-4CF8-884B-BA8E9449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0503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="" xmlns:a16="http://schemas.microsoft.com/office/drawing/2014/main" id="{A170DC4C-911D-472F-AB13-D6C3C1692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6394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3" name="텍스트 개체 틀 6">
            <a:extLst>
              <a:ext uri="{FF2B5EF4-FFF2-40B4-BE49-F238E27FC236}">
                <a16:creationId xmlns="" xmlns:a16="http://schemas.microsoft.com/office/drawing/2014/main" id="{1C44C1F1-D0BD-49B8-9871-7E2B090271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7736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4" name="텍스트 개체 틀 6">
            <a:extLst>
              <a:ext uri="{FF2B5EF4-FFF2-40B4-BE49-F238E27FC236}">
                <a16:creationId xmlns="" xmlns:a16="http://schemas.microsoft.com/office/drawing/2014/main" id="{EA58E9C9-E273-4B76-8B00-A65BCB2915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9077" y="379360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LOREM IPSUM</a:t>
            </a:r>
            <a:endParaRPr lang="ko-KR" altLang="en-US" dirty="0"/>
          </a:p>
        </p:txBody>
      </p:sp>
      <p:sp>
        <p:nvSpPr>
          <p:cNvPr id="25" name="텍스트 개체 틀 19">
            <a:extLst>
              <a:ext uri="{FF2B5EF4-FFF2-40B4-BE49-F238E27FC236}">
                <a16:creationId xmlns="" xmlns:a16="http://schemas.microsoft.com/office/drawing/2014/main" id="{7B8E431C-AB18-4BA6-929A-760BBD0405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51335" y="285087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99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일반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0BDDD63-CD7B-466F-B74B-A4708712C8B7}"/>
              </a:ext>
            </a:extLst>
          </p:cNvPr>
          <p:cNvSpPr/>
          <p:nvPr userDrawn="1"/>
        </p:nvSpPr>
        <p:spPr>
          <a:xfrm>
            <a:off x="-154" y="136224"/>
            <a:ext cx="9144154" cy="561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154" y="1"/>
            <a:ext cx="6973561" cy="136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973408" y="1"/>
            <a:ext cx="2170593" cy="136223"/>
          </a:xfrm>
          <a:prstGeom prst="rect">
            <a:avLst/>
          </a:prstGeom>
          <a:solidFill>
            <a:srgbClr val="F1A4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61" tIns="35780" rIns="71561" bIns="35780"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슬라이드 번호 개체 틀 3"/>
          <p:cNvSpPr txBox="1">
            <a:spLocks noGrp="1"/>
          </p:cNvSpPr>
          <p:nvPr userDrawn="1"/>
        </p:nvSpPr>
        <p:spPr bwMode="auto">
          <a:xfrm>
            <a:off x="6829014" y="5373879"/>
            <a:ext cx="2133600" cy="18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043" tIns="40522" rIns="81043" bIns="40522"/>
          <a:lstStyle/>
          <a:p>
            <a:pPr algn="r">
              <a:spcBef>
                <a:spcPct val="0"/>
              </a:spcBef>
            </a:pPr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- </a:t>
            </a:r>
            <a:fld id="{44FE962B-6538-46E4-B418-C8AA93D92595}" type="slidenum">
              <a:rPr lang="en-US" altLang="ko-KR" sz="900" b="0" i="1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pPr algn="r">
                <a:spcBef>
                  <a:spcPct val="0"/>
                </a:spcBef>
              </a:pPr>
              <a:t>‹#›</a:t>
            </a:fld>
            <a:r>
              <a:rPr lang="en-US" altLang="ko-KR" sz="900" b="0" i="1" dirty="0">
                <a:solidFill>
                  <a:schemeClr val="tx1"/>
                </a:solidFill>
                <a:latin typeface="+mj-ea"/>
                <a:ea typeface="+mj-ea"/>
                <a:cs typeface="휴먼명조"/>
              </a:rPr>
              <a:t> -</a:t>
            </a: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>
            <a:off x="287376" y="5337776"/>
            <a:ext cx="863990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1043" tIns="40522" rIns="81043" bIns="40522" anchor="ctr"/>
          <a:lstStyle/>
          <a:p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5496" y="136224"/>
            <a:ext cx="8291264" cy="53604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5" hasCustomPrompt="1"/>
          </p:nvPr>
        </p:nvSpPr>
        <p:spPr>
          <a:xfrm>
            <a:off x="247838" y="697261"/>
            <a:ext cx="8433220" cy="4065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1" baseline="0">
                <a:latin typeface="+mj-ea"/>
                <a:ea typeface="+mj-ea"/>
              </a:defRPr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61353ABD-8FDF-469B-85E2-48BE34F6AF9D}"/>
              </a:ext>
            </a:extLst>
          </p:cNvPr>
          <p:cNvCxnSpPr/>
          <p:nvPr userDrawn="1"/>
        </p:nvCxnSpPr>
        <p:spPr bwMode="auto">
          <a:xfrm>
            <a:off x="247838" y="1108211"/>
            <a:ext cx="8679446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428206" y="1299545"/>
            <a:ext cx="3610744" cy="192021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755301-ACCC-471C-89F8-23A85C4B1755}"/>
              </a:ext>
            </a:extLst>
          </p:cNvPr>
          <p:cNvCxnSpPr>
            <a:cxnSpLocks/>
          </p:cNvCxnSpPr>
          <p:nvPr userDrawn="1"/>
        </p:nvCxnSpPr>
        <p:spPr>
          <a:xfrm>
            <a:off x="4261182" y="1369335"/>
            <a:ext cx="0" cy="3864429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">
            <a:extLst>
              <a:ext uri="{FF2B5EF4-FFF2-40B4-BE49-F238E27FC236}">
                <a16:creationId xmlns="" xmlns:a16="http://schemas.microsoft.com/office/drawing/2014/main" id="{E142F400-7B33-4975-A4A5-BF04E637CEC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64448" y="1299545"/>
            <a:ext cx="4284016" cy="39745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sz="1200" dirty="0"/>
          </a:p>
        </p:txBody>
      </p:sp>
      <p:sp>
        <p:nvSpPr>
          <p:cNvPr id="23" name="내용 개체 틀 2"/>
          <p:cNvSpPr>
            <a:spLocks noGrp="1"/>
          </p:cNvSpPr>
          <p:nvPr>
            <p:ph idx="21"/>
          </p:nvPr>
        </p:nvSpPr>
        <p:spPr>
          <a:xfrm>
            <a:off x="423854" y="3361556"/>
            <a:ext cx="3600400" cy="1920213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6">
            <a:extLst>
              <a:ext uri="{FF2B5EF4-FFF2-40B4-BE49-F238E27FC236}">
                <a16:creationId xmlns="" xmlns:a16="http://schemas.microsoft.com/office/drawing/2014/main" id="{184AB995-3162-4ABE-8E16-5F32391F86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376" y="5401620"/>
            <a:ext cx="5580768" cy="127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spc="-80" baseline="0">
                <a:ln>
                  <a:solidFill>
                    <a:srgbClr val="F8F8F8">
                      <a:alpha val="30000"/>
                    </a:srgbClr>
                  </a:solidFill>
                </a:ln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출처는 여기에</a:t>
            </a:r>
          </a:p>
        </p:txBody>
      </p:sp>
    </p:spTree>
    <p:extLst>
      <p:ext uri="{BB962C8B-B14F-4D97-AF65-F5344CB8AC3E}">
        <p14:creationId xmlns:p14="http://schemas.microsoft.com/office/powerpoint/2010/main" val="419727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77923" tIns="38962" rIns="77923" bIns="3896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77923" tIns="38962" rIns="77923" bIns="3896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1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4C7FF638-8B06-4E34-ABA1-D0A79B04245F}" type="datetimeFigureOut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5296960"/>
            <a:ext cx="2895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77923" tIns="38962" rIns="77923" bIns="38962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DEA6667C-7EA0-4F7A-8DEE-AA3755EDB5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3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ctr" defTabSz="779227" rtl="0" eaLnBrk="1" latinLnBrk="1" hangingPunct="1">
        <a:spcBef>
          <a:spcPct val="0"/>
        </a:spcBef>
        <a:buNone/>
        <a:defRPr sz="38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92210" indent="-292210" algn="l" defTabSz="77922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ea"/>
          <a:ea typeface="+mj-ea"/>
          <a:cs typeface="+mn-cs"/>
        </a:defRPr>
      </a:lvl1pPr>
      <a:lvl2pPr marL="633122" indent="-243508" algn="l" defTabSz="779227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j-ea"/>
          <a:ea typeface="+mj-ea"/>
          <a:cs typeface="+mn-cs"/>
        </a:defRPr>
      </a:lvl2pPr>
      <a:lvl3pPr marL="974034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363648" indent="-194807" algn="l" defTabSz="779227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j-ea"/>
          <a:ea typeface="+mj-ea"/>
          <a:cs typeface="+mn-cs"/>
        </a:defRPr>
      </a:lvl4pPr>
      <a:lvl5pPr marL="1753261" indent="-194807" algn="l" defTabSz="779227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j-ea"/>
          <a:ea typeface="+mj-ea"/>
          <a:cs typeface="+mn-cs"/>
        </a:defRPr>
      </a:lvl5pPr>
      <a:lvl6pPr marL="214287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488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02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715" indent="-194807" algn="l" defTabSz="779227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13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2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40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454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067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681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295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909" algn="l" defTabSz="779227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gi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86BEF83-1983-4426-B904-1373201B7FCF}"/>
              </a:ext>
            </a:extLst>
          </p:cNvPr>
          <p:cNvSpPr txBox="1"/>
          <p:nvPr/>
        </p:nvSpPr>
        <p:spPr>
          <a:xfrm>
            <a:off x="4283968" y="4297660"/>
            <a:ext cx="4682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spc="-13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효과적인 스토리텔링</a:t>
            </a:r>
            <a:endParaRPr lang="en-US" altLang="ko-KR" sz="3200" b="1" spc="-13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E0793B-311D-45EC-8BBD-B1690A6D2427}"/>
              </a:ext>
            </a:extLst>
          </p:cNvPr>
          <p:cNvSpPr txBox="1"/>
          <p:nvPr/>
        </p:nvSpPr>
        <p:spPr>
          <a:xfrm>
            <a:off x="5652120" y="4801716"/>
            <a:ext cx="3273421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050" b="1" dirty="0">
                <a:ln w="3175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ea"/>
                <a:ea typeface="+mn-ea"/>
              </a:rPr>
              <a:t>발표자 </a:t>
            </a:r>
            <a:r>
              <a:rPr lang="en-US" altLang="ko-KR" sz="1050" b="1" dirty="0">
                <a:ln w="3175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ea"/>
                <a:ea typeface="+mn-ea"/>
              </a:rPr>
              <a:t>: </a:t>
            </a:r>
            <a:r>
              <a:rPr lang="ko-KR" altLang="en-US" sz="1050" b="1" dirty="0" err="1">
                <a:ln w="3175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ea"/>
                <a:ea typeface="+mn-ea"/>
              </a:rPr>
              <a:t>이해솔</a:t>
            </a:r>
            <a:endParaRPr lang="en-US" altLang="ko-KR" sz="1050" b="1" dirty="0">
              <a:ln w="31750"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+mn-ea"/>
              <a:ea typeface="+mn-ea"/>
            </a:endParaRPr>
          </a:p>
          <a:p>
            <a:pPr marL="0" marR="0" lvl="0" indent="0" algn="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b="1" kern="1200" dirty="0">
                <a:ln w="3175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</a:rPr>
              <a:t>제작 시간 </a:t>
            </a:r>
            <a:r>
              <a:rPr lang="en-US" altLang="ko-KR" sz="1050" b="1" kern="1200" dirty="0">
                <a:ln w="3175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</a:rPr>
              <a:t>: </a:t>
            </a:r>
            <a:r>
              <a:rPr lang="en-US" altLang="ko-KR" sz="1050" b="1" dirty="0" smtClean="0">
                <a:ln w="3175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ea"/>
              </a:rPr>
              <a:t>10</a:t>
            </a:r>
            <a:r>
              <a:rPr lang="ko-KR" altLang="en-US" sz="1050" b="1" kern="1200" dirty="0" smtClean="0">
                <a:ln w="3175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ea"/>
                <a:ea typeface="+mn-ea"/>
                <a:cs typeface="+mn-cs"/>
              </a:rPr>
              <a:t>시간</a:t>
            </a:r>
            <a:endParaRPr lang="en-US" altLang="ko-KR" sz="1050" b="1" kern="1200" dirty="0">
              <a:ln w="31750"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+mn-ea"/>
              <a:ea typeface="+mn-ea"/>
              <a:cs typeface="+mn-cs"/>
            </a:endParaRPr>
          </a:p>
          <a:p>
            <a:pPr algn="r">
              <a:lnSpc>
                <a:spcPct val="120000"/>
              </a:lnSpc>
            </a:pPr>
            <a:endParaRPr lang="ko-KR" altLang="en-US" sz="1050" b="1" dirty="0">
              <a:ln w="31750">
                <a:solidFill>
                  <a:schemeClr val="tx1"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7971" y="-923330"/>
            <a:ext cx="87460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슬라이드 쇼로 봐야 할 경우 슬라이드 쇼로 봐야 한다는 설명을 표기해야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발표에서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ko-KR" altLang="en-US" dirty="0" err="1">
                <a:solidFill>
                  <a:srgbClr val="FF0000"/>
                </a:solidFill>
              </a:rPr>
              <a:t>가주구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인제</a:t>
            </a:r>
            <a:r>
              <a:rPr lang="en-US" altLang="ko-KR" dirty="0">
                <a:solidFill>
                  <a:srgbClr val="FF0000"/>
                </a:solidFill>
              </a:rPr>
              <a:t>” </a:t>
            </a:r>
            <a:r>
              <a:rPr lang="ko-KR" altLang="en-US" dirty="0">
                <a:solidFill>
                  <a:srgbClr val="FF0000"/>
                </a:solidFill>
              </a:rPr>
              <a:t>라는 단어를 빼는 것이 좋을 것 같다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뒤쪽으로 갈수록 문서에 중요한 내용에 대한 강조가 없어진다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9705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내용 개체 틀 15" descr="클립아트이(가) 표시된 사진&#10;&#10;자동 생성된 설명">
            <a:extLst>
              <a:ext uri="{FF2B5EF4-FFF2-40B4-BE49-F238E27FC236}">
                <a16:creationId xmlns="" xmlns:a16="http://schemas.microsoft.com/office/drawing/2014/main" id="{1BCB7FEE-5DBB-40FB-A253-7B940D8945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9" y="1300163"/>
            <a:ext cx="2138866" cy="191928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BEF693EA-21C9-49A8-A58C-6334E49552E8}"/>
              </a:ext>
            </a:extLst>
          </p:cNvPr>
          <p:cNvGrpSpPr/>
          <p:nvPr/>
        </p:nvGrpSpPr>
        <p:grpSpPr>
          <a:xfrm>
            <a:off x="1478493" y="1380833"/>
            <a:ext cx="1716298" cy="1343112"/>
            <a:chOff x="4380192" y="1903136"/>
            <a:chExt cx="1716298" cy="1343112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0F9EE5C5-0FBF-458E-A52D-811772D5DFC9}"/>
                </a:ext>
              </a:extLst>
            </p:cNvPr>
            <p:cNvSpPr txBox="1"/>
            <p:nvPr/>
          </p:nvSpPr>
          <p:spPr>
            <a:xfrm>
              <a:off x="4380192" y="19031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전체 스토리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0408568-8713-47AE-BF0D-8D8D388CAD95}"/>
                </a:ext>
              </a:extLst>
            </p:cNvPr>
            <p:cNvSpPr txBox="1"/>
            <p:nvPr/>
          </p:nvSpPr>
          <p:spPr>
            <a:xfrm>
              <a:off x="5602999" y="2969249"/>
              <a:ext cx="493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Ep 1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텍스트 개체 틀 4"/>
          <p:cNvSpPr>
            <a:spLocks noGrp="1"/>
          </p:cNvSpPr>
          <p:nvPr>
            <p:ph type="body" idx="20"/>
          </p:nvPr>
        </p:nvSpPr>
        <p:spPr>
          <a:xfrm>
            <a:off x="4464448" y="1299545"/>
            <a:ext cx="4284016" cy="3974587"/>
          </a:xfrm>
        </p:spPr>
        <p:txBody>
          <a:bodyPr/>
          <a:lstStyle/>
          <a:p>
            <a:r>
              <a:rPr lang="ko-KR" altLang="en-US" sz="1600" dirty="0" err="1"/>
              <a:t>모바일</a:t>
            </a:r>
            <a:r>
              <a:rPr lang="ko-KR" altLang="en-US" sz="1600" dirty="0"/>
              <a:t> 게임의 제약 탈피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투영되는 이미지들로 구성해 화면을 최대한 활용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간단한 조작 방식으로 답답함을 제거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스토리를 에피소드로 나눠 </a:t>
            </a:r>
            <a:r>
              <a:rPr lang="ko-KR" altLang="en-US" sz="1200" dirty="0"/>
              <a:t>요구되는 기억 용량 조절</a:t>
            </a:r>
            <a:endParaRPr lang="en-US" altLang="ko-KR" sz="120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짧은 플레이 타임에 맞는 적은 기억 용량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장르의 제약 탈피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200" dirty="0"/>
              <a:t>전투 중 대화를 제거</a:t>
            </a:r>
            <a:r>
              <a:rPr lang="ko-KR" altLang="en-US" sz="1200" b="0" dirty="0"/>
              <a:t>해 빠른 템포가 끊기지 않도록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스토리의</a:t>
            </a:r>
            <a:r>
              <a:rPr lang="en-US" altLang="ko-KR" sz="1200" b="0" dirty="0"/>
              <a:t> </a:t>
            </a:r>
            <a:r>
              <a:rPr lang="en-US" altLang="ko-KR" sz="1200" dirty="0"/>
              <a:t>SKIP</a:t>
            </a:r>
            <a:r>
              <a:rPr lang="ko-KR" altLang="en-US" sz="1200" dirty="0"/>
              <a:t>을 만들어 빠른 템포</a:t>
            </a:r>
            <a:r>
              <a:rPr lang="ko-KR" altLang="en-US" sz="1200" b="0" dirty="0"/>
              <a:t>를 유지 가능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액션</a:t>
            </a:r>
            <a:r>
              <a:rPr lang="en-US" altLang="ko-KR" sz="1200" b="0" dirty="0"/>
              <a:t>(</a:t>
            </a:r>
            <a:r>
              <a:rPr lang="ko-KR" altLang="en-US" sz="1200" b="0" dirty="0" err="1"/>
              <a:t>던전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과 모험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필드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을 나누어 </a:t>
            </a:r>
            <a:r>
              <a:rPr lang="ko-KR" altLang="en-US" sz="1200" dirty="0"/>
              <a:t>플레이어의 선호도에 따라 선택</a:t>
            </a:r>
            <a:r>
              <a:rPr lang="ko-KR" altLang="en-US" sz="1200" b="0" dirty="0"/>
              <a:t>하도록 만들 예정</a:t>
            </a:r>
            <a:endParaRPr lang="en-US" altLang="ko-KR" sz="1200" b="0" dirty="0"/>
          </a:p>
          <a:p>
            <a:endParaRPr lang="en-US" altLang="ko-KR" sz="1200" b="0" dirty="0"/>
          </a:p>
          <a:p>
            <a:endParaRPr lang="ko-KR" altLang="en-US" sz="12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8" y="1320197"/>
            <a:ext cx="3087193" cy="1919287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모바일과</a:t>
            </a:r>
            <a:r>
              <a:rPr lang="ko-KR" altLang="en-US" dirty="0"/>
              <a:t> 장르의 특성을 고려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</a:t>
            </a:r>
            <a:r>
              <a:rPr lang="en-US" altLang="ko-KR" dirty="0" smtClean="0"/>
              <a:t>M, </a:t>
            </a:r>
            <a:r>
              <a:rPr lang="ko-KR" altLang="en-US" dirty="0" err="1" smtClean="0"/>
              <a:t>인게임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90031" y="1322784"/>
            <a:ext cx="2955837" cy="1826407"/>
            <a:chOff x="790031" y="1322784"/>
            <a:chExt cx="2955837" cy="1826407"/>
          </a:xfrm>
        </p:grpSpPr>
        <p:sp>
          <p:nvSpPr>
            <p:cNvPr id="13" name="직사각형 12"/>
            <p:cNvSpPr/>
            <p:nvPr/>
          </p:nvSpPr>
          <p:spPr>
            <a:xfrm>
              <a:off x="3169804" y="1332309"/>
              <a:ext cx="576064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</a:rPr>
                <a:t>미니맵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90031" y="2717143"/>
              <a:ext cx="576064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</a:rPr>
                <a:t>조이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</a:rPr>
                <a:t>스틱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87824" y="2569468"/>
              <a:ext cx="758044" cy="5797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공격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및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</a:rPr>
                <a:t>퀵슬롯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293540" y="1322784"/>
              <a:ext cx="1731107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보스 체력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58437" y="1836365"/>
              <a:ext cx="576064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pic>
        <p:nvPicPr>
          <p:cNvPr id="31" name="Picture 6" descr="마영전 모바일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6" y="1300163"/>
            <a:ext cx="3415101" cy="193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2699792" y="751415"/>
            <a:ext cx="1214552" cy="305885"/>
            <a:chOff x="2508948" y="739027"/>
            <a:chExt cx="1214552" cy="305885"/>
          </a:xfrm>
        </p:grpSpPr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48" y="739027"/>
              <a:ext cx="1126948" cy="305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699792" y="749523"/>
              <a:ext cx="10237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슬라이드 쇼</a:t>
              </a:r>
            </a:p>
          </p:txBody>
        </p:sp>
      </p:grpSp>
      <p:pic>
        <p:nvPicPr>
          <p:cNvPr id="24" name="내용 개체 틀 7" descr="스크린샷, 전자기기이(가) 표시된 사진&#10;&#10;자동 생성된 설명">
            <a:extLst>
              <a:ext uri="{FF2B5EF4-FFF2-40B4-BE49-F238E27FC236}">
                <a16:creationId xmlns="" xmlns:a16="http://schemas.microsoft.com/office/drawing/2014/main" id="{648AB10C-9072-49C3-90FF-24F1874C80DB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/>
          <a:stretch/>
        </p:blipFill>
        <p:spPr>
          <a:xfrm>
            <a:off x="524951" y="3362325"/>
            <a:ext cx="3391924" cy="191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6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218FB8-8CE8-4342-BA0B-C8D4679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F3CDC83-05B6-44FC-8213-0A30A2172B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친숙한 소재 사용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8E8B4605-E561-4D1E-B811-0067402B7F0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대중적인 소재를 사용한 필드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친숙한 </a:t>
            </a:r>
            <a:r>
              <a:rPr lang="ko-KR" altLang="en-US" sz="1200" b="0" dirty="0" err="1"/>
              <a:t>중세풍의</a:t>
            </a:r>
            <a:r>
              <a:rPr lang="ko-KR" altLang="en-US" sz="1200" b="0" dirty="0"/>
              <a:t> 건물로 게임의 </a:t>
            </a:r>
            <a:r>
              <a:rPr lang="ko-KR" altLang="en-US" sz="1200" b="0" dirty="0" err="1"/>
              <a:t>접근성</a:t>
            </a:r>
            <a:r>
              <a:rPr lang="ko-KR" altLang="en-US" sz="1200" b="0" dirty="0"/>
              <a:t>↑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sz="1200" b="0" dirty="0" err="1"/>
              <a:t>몬스터들</a:t>
            </a:r>
            <a:r>
              <a:rPr lang="ko-KR" altLang="en-US" sz="1200" b="0" dirty="0"/>
              <a:t> 또한 </a:t>
            </a:r>
            <a:r>
              <a:rPr lang="ko-KR" altLang="en-US" dirty="0"/>
              <a:t>비슷한 색상으로 구성해 통일감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필드와 몬스터간 매칭이 되기에 </a:t>
            </a:r>
            <a:r>
              <a:rPr lang="ko-KR" altLang="en-US" sz="1200" b="0" dirty="0" err="1"/>
              <a:t>몰입감을</a:t>
            </a:r>
            <a:r>
              <a:rPr lang="ko-KR" altLang="en-US" sz="1200" b="0" dirty="0"/>
              <a:t> 해치지 않음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다만 대중적인 소재라 진부함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단조로움 발생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각양각색의 </a:t>
            </a:r>
            <a:r>
              <a:rPr lang="ko-KR" altLang="en-US" sz="1600" dirty="0" err="1"/>
              <a:t>던전의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보스몬스터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dirty="0" err="1"/>
              <a:t>던전의</a:t>
            </a:r>
            <a:r>
              <a:rPr lang="ko-KR" altLang="en-US" dirty="0"/>
              <a:t> 타입이나 크기에 맞는 다양한 배경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드래곤같이 큰 몬스터는 웅장한 지형과 하늘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음습한 느낌이라면 폐수나 폐허같은 어두운 저녁 배경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200" b="0" dirty="0"/>
              <a:t>단조로울 수 있는</a:t>
            </a:r>
            <a:r>
              <a:rPr lang="ko-KR" altLang="en-US" dirty="0"/>
              <a:t> 상황을 다양한 </a:t>
            </a:r>
            <a:r>
              <a:rPr lang="ko-KR" altLang="en-US" dirty="0" err="1"/>
              <a:t>던전으로</a:t>
            </a:r>
            <a:r>
              <a:rPr lang="ko-KR" altLang="en-US" dirty="0"/>
              <a:t> 해소</a:t>
            </a:r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4FA77CD1-4546-4D2A-A71E-6F5BA63CD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인게임</a:t>
            </a:r>
            <a:endParaRPr lang="ko-KR" altLang="en-US" dirty="0"/>
          </a:p>
        </p:txBody>
      </p:sp>
      <p:pic>
        <p:nvPicPr>
          <p:cNvPr id="14" name="내용 개체 틀 13" descr="하늘, 실외, 나무, 비행이(가) 표시된 사진&#10;&#10;자동 생성된 설명">
            <a:extLst>
              <a:ext uri="{FF2B5EF4-FFF2-40B4-BE49-F238E27FC236}">
                <a16:creationId xmlns="" xmlns:a16="http://schemas.microsoft.com/office/drawing/2014/main" id="{BF42B1A6-F312-4C5F-89AC-462CF7FCE963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392659"/>
            <a:ext cx="3600450" cy="1858619"/>
          </a:xfrm>
        </p:spPr>
      </p:pic>
      <p:pic>
        <p:nvPicPr>
          <p:cNvPr id="12" name="내용 개체 틀 11" descr="잔디, 실외, 나무, 하늘이(가) 표시된 사진&#10;&#10;자동 생성된 설명">
            <a:extLst>
              <a:ext uri="{FF2B5EF4-FFF2-40B4-BE49-F238E27FC236}">
                <a16:creationId xmlns="" xmlns:a16="http://schemas.microsoft.com/office/drawing/2014/main" id="{FFFD663B-AA9D-44D0-93CE-638E87FD1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328038"/>
            <a:ext cx="3609975" cy="1863536"/>
          </a:xfrm>
        </p:spPr>
      </p:pic>
    </p:spTree>
    <p:extLst>
      <p:ext uri="{BB962C8B-B14F-4D97-AF65-F5344CB8AC3E}">
        <p14:creationId xmlns:p14="http://schemas.microsoft.com/office/powerpoint/2010/main" val="20627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218FB8-8CE8-4342-BA0B-C8D4679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F3CDC83-05B6-44FC-8213-0A30A2172B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스토리 전달 방법과 시점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8E8B4605-E561-4D1E-B811-0067402B7F0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1100"/>
            </a:pPr>
            <a:r>
              <a:rPr lang="ko-KR" altLang="en-US" sz="1600" dirty="0">
                <a:sym typeface="Malgun Gothic"/>
              </a:rPr>
              <a:t>중간적 관점을 이용하다</a:t>
            </a:r>
          </a:p>
          <a:p>
            <a:pPr lvl="0">
              <a:spcBef>
                <a:spcPts val="0"/>
              </a:spcBef>
            </a:pPr>
            <a:r>
              <a:rPr lang="ko-KR" altLang="en-US" sz="1200" b="0" dirty="0" err="1">
                <a:sym typeface="Malgun Gothic"/>
              </a:rPr>
              <a:t>ㆍ</a:t>
            </a:r>
            <a:r>
              <a:rPr lang="ko-KR" altLang="en-US" sz="1200" b="0" dirty="0">
                <a:sym typeface="Malgun Gothic"/>
              </a:rPr>
              <a:t> 같은 세계를 다수의 주인공</a:t>
            </a:r>
            <a:r>
              <a:rPr lang="en-US" altLang="ko-KR" sz="1200" b="0" dirty="0">
                <a:sym typeface="Malgun Gothic"/>
              </a:rPr>
              <a:t>(MORPG)</a:t>
            </a:r>
            <a:r>
              <a:rPr lang="ko-KR" altLang="en-US" sz="1200" b="0" dirty="0">
                <a:sym typeface="Malgun Gothic"/>
              </a:rPr>
              <a:t>이 공유 </a:t>
            </a:r>
          </a:p>
          <a:p>
            <a:pPr lvl="0">
              <a:spcBef>
                <a:spcPts val="0"/>
              </a:spcBef>
            </a:pPr>
            <a:r>
              <a:rPr lang="ko-KR" altLang="en-US" sz="1200" b="0" dirty="0" err="1">
                <a:sym typeface="Malgun Gothic"/>
              </a:rPr>
              <a:t>ㆍ</a:t>
            </a:r>
            <a:r>
              <a:rPr lang="en-US" altLang="ko-KR" sz="1200" b="0" dirty="0">
                <a:sym typeface="Malgun Gothic"/>
              </a:rPr>
              <a:t> </a:t>
            </a:r>
            <a:r>
              <a:rPr lang="ko-KR" altLang="en-US" sz="1200" b="0" dirty="0" err="1">
                <a:sym typeface="Malgun Gothic"/>
              </a:rPr>
              <a:t>던전이라는</a:t>
            </a:r>
            <a:r>
              <a:rPr lang="ko-KR" altLang="en-US" sz="1200" b="0" dirty="0">
                <a:sym typeface="Malgun Gothic"/>
              </a:rPr>
              <a:t> 요소로 유저간 협력 플레이를 하도록</a:t>
            </a:r>
            <a:endParaRPr lang="en-US" altLang="ko-KR" sz="1200" b="0" dirty="0">
              <a:sym typeface="Malgun Gothic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ko-KR" sz="1600" dirty="0"/>
          </a:p>
          <a:p>
            <a:r>
              <a:rPr lang="ko-KR" altLang="en-US" sz="1600" dirty="0" err="1"/>
              <a:t>퀘스트를</a:t>
            </a:r>
            <a:r>
              <a:rPr lang="ko-KR" altLang="en-US" sz="1600" dirty="0"/>
              <a:t> 통해 스토리를 전달하다</a:t>
            </a:r>
            <a:endParaRPr lang="en-US" altLang="ko-KR" sz="1600" dirty="0"/>
          </a:p>
          <a:p>
            <a:r>
              <a:rPr lang="ko-KR" altLang="en-US" sz="1200" b="0" dirty="0">
                <a:sym typeface="Wingdings" panose="05000000000000000000" pitchFamily="2" charset="2"/>
              </a:rPr>
              <a:t>필드</a:t>
            </a:r>
            <a:r>
              <a:rPr lang="en-US" altLang="ko-KR" sz="1200" b="0" dirty="0">
                <a:sym typeface="Wingdings" panose="05000000000000000000" pitchFamily="2" charset="2"/>
              </a:rPr>
              <a:t>(</a:t>
            </a:r>
            <a:r>
              <a:rPr lang="ko-KR" altLang="en-US" sz="1200" b="0" dirty="0"/>
              <a:t>마을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에서 </a:t>
            </a:r>
            <a:r>
              <a:rPr lang="ko-KR" altLang="en-US" sz="1200" b="0" dirty="0" err="1"/>
              <a:t>퀘스트</a:t>
            </a:r>
            <a:r>
              <a:rPr lang="ko-KR" altLang="en-US" sz="1200" b="0" dirty="0"/>
              <a:t> 형태로 스토리를 받음</a:t>
            </a: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b="0" dirty="0">
                <a:sym typeface="Wingdings" panose="05000000000000000000" pitchFamily="2" charset="2"/>
              </a:rPr>
              <a:t> 스토리에 </a:t>
            </a:r>
            <a:r>
              <a:rPr lang="ko-KR" altLang="en-US" sz="1200" b="0" dirty="0"/>
              <a:t>해당하는 던전으로 들어가고 보스를 잡는다</a:t>
            </a:r>
            <a:endParaRPr lang="en-US" altLang="ko-KR" sz="1200" b="0" dirty="0"/>
          </a:p>
          <a:p>
            <a:r>
              <a:rPr lang="en-US" altLang="ko-KR" sz="1200" b="0" dirty="0">
                <a:sym typeface="Wingdings" panose="05000000000000000000" pitchFamily="2" charset="2"/>
              </a:rPr>
              <a:t> </a:t>
            </a:r>
            <a:r>
              <a:rPr lang="ko-KR" altLang="en-US" sz="1200" b="0" dirty="0"/>
              <a:t>상황을 설명해주는 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이미지가 나옴</a:t>
            </a: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b="0" dirty="0"/>
              <a:t> 마을로 복귀하고 반복함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dirty="0" err="1"/>
              <a:t>던전</a:t>
            </a:r>
            <a:r>
              <a:rPr lang="ko-KR" altLang="en-US" dirty="0"/>
              <a:t> 플레이를 강요 받는다는 생각</a:t>
            </a:r>
            <a:r>
              <a:rPr lang="ko-KR" altLang="en-US" sz="1200" b="0" dirty="0"/>
              <a:t>이 들 수 있음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dirty="0"/>
              <a:t>필드에서 진행되는 스토리를 넣어 선택</a:t>
            </a:r>
            <a:r>
              <a:rPr lang="ko-KR" altLang="en-US" sz="1200" b="0" dirty="0"/>
              <a:t>할 수 있게</a:t>
            </a:r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4FA77CD1-4546-4D2A-A71E-6F5BA63CD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7376" y="5401620"/>
            <a:ext cx="5580768" cy="127689"/>
          </a:xfrm>
        </p:spPr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인게임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8" y="3636254"/>
            <a:ext cx="3600000" cy="1371429"/>
          </a:xfr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3BD95A0-4847-4C37-8407-0C57F8B89141}"/>
              </a:ext>
            </a:extLst>
          </p:cNvPr>
          <p:cNvSpPr txBox="1"/>
          <p:nvPr/>
        </p:nvSpPr>
        <p:spPr>
          <a:xfrm>
            <a:off x="3531619" y="395692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C77392F-11D4-4AC9-A3FF-57CDDAD2D52C}"/>
              </a:ext>
            </a:extLst>
          </p:cNvPr>
          <p:cNvSpPr txBox="1"/>
          <p:nvPr/>
        </p:nvSpPr>
        <p:spPr>
          <a:xfrm>
            <a:off x="3200830" y="382339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E904721-2FB7-496A-8A06-40A94B83E18E}"/>
              </a:ext>
            </a:extLst>
          </p:cNvPr>
          <p:cNvSpPr txBox="1"/>
          <p:nvPr/>
        </p:nvSpPr>
        <p:spPr>
          <a:xfrm>
            <a:off x="1472225" y="396353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45556842-2678-4AF4-844D-43CA3CC80CFD}"/>
              </a:ext>
            </a:extLst>
          </p:cNvPr>
          <p:cNvSpPr txBox="1"/>
          <p:nvPr/>
        </p:nvSpPr>
        <p:spPr>
          <a:xfrm>
            <a:off x="1443721" y="436440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pic>
        <p:nvPicPr>
          <p:cNvPr id="10" name="내용 개체 틀 9" descr="개체, 실내이(가) 표시된 사진&#10;&#10;자동 생성된 설명">
            <a:extLst>
              <a:ext uri="{FF2B5EF4-FFF2-40B4-BE49-F238E27FC236}">
                <a16:creationId xmlns="" xmlns:a16="http://schemas.microsoft.com/office/drawing/2014/main" id="{880E8319-B51B-4AF9-B393-97EE4862E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328038"/>
            <a:ext cx="3609975" cy="1863536"/>
          </a:xfr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75AC2AE-CE48-4F6E-B8C7-43CA4BDACD29}"/>
              </a:ext>
            </a:extLst>
          </p:cNvPr>
          <p:cNvSpPr txBox="1"/>
          <p:nvPr/>
        </p:nvSpPr>
        <p:spPr>
          <a:xfrm>
            <a:off x="424088" y="2929964"/>
            <a:ext cx="305248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4</a:t>
            </a:r>
            <a:r>
              <a:rPr lang="ko-KR" altLang="en-US" sz="1100" dirty="0">
                <a:solidFill>
                  <a:schemeClr val="bg1"/>
                </a:solidFill>
              </a:rPr>
              <a:t>인의 주인공이 던전을 해결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98F94231-AD47-4BC8-AC5F-B8317024D9FF}"/>
              </a:ext>
            </a:extLst>
          </p:cNvPr>
          <p:cNvGrpSpPr/>
          <p:nvPr/>
        </p:nvGrpSpPr>
        <p:grpSpPr>
          <a:xfrm>
            <a:off x="2411760" y="1328038"/>
            <a:ext cx="2031213" cy="1879014"/>
            <a:chOff x="2411760" y="1328038"/>
            <a:chExt cx="2031213" cy="1879014"/>
          </a:xfrm>
        </p:grpSpPr>
        <p:pic>
          <p:nvPicPr>
            <p:cNvPr id="17" name="내용 개체 틀 10">
              <a:extLst>
                <a:ext uri="{FF2B5EF4-FFF2-40B4-BE49-F238E27FC236}">
                  <a16:creationId xmlns="" xmlns:a16="http://schemas.microsoft.com/office/drawing/2014/main" id="{128D296B-FF1C-43AF-8CE2-4A9B9171FA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65" t="806" r="751" b="2099"/>
            <a:stretch/>
          </p:blipFill>
          <p:spPr>
            <a:xfrm>
              <a:off x="2411760" y="1328038"/>
              <a:ext cx="1612328" cy="186353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0BFFE8BD-C078-41E2-A7CA-4C57A9CADA89}"/>
                </a:ext>
              </a:extLst>
            </p:cNvPr>
            <p:cNvSpPr txBox="1"/>
            <p:nvPr/>
          </p:nvSpPr>
          <p:spPr>
            <a:xfrm>
              <a:off x="3619715" y="2945442"/>
              <a:ext cx="8232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필드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3802CDFB-7E6B-4F35-B91D-794BFABA966E}"/>
              </a:ext>
            </a:extLst>
          </p:cNvPr>
          <p:cNvGrpSpPr/>
          <p:nvPr/>
        </p:nvGrpSpPr>
        <p:grpSpPr>
          <a:xfrm>
            <a:off x="2346318" y="741670"/>
            <a:ext cx="1214552" cy="305885"/>
            <a:chOff x="2508948" y="739027"/>
            <a:chExt cx="1214552" cy="305885"/>
          </a:xfrm>
        </p:grpSpPr>
        <p:pic>
          <p:nvPicPr>
            <p:cNvPr id="21" name="Picture 4">
              <a:extLst>
                <a:ext uri="{FF2B5EF4-FFF2-40B4-BE49-F238E27FC236}">
                  <a16:creationId xmlns="" xmlns:a16="http://schemas.microsoft.com/office/drawing/2014/main" id="{24B41CC5-C817-498C-8F03-592A15F57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48" y="739027"/>
              <a:ext cx="1126948" cy="305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5CF61AA-6C98-4455-8C4A-FA697C270E48}"/>
                </a:ext>
              </a:extLst>
            </p:cNvPr>
            <p:cNvSpPr txBox="1"/>
            <p:nvPr/>
          </p:nvSpPr>
          <p:spPr>
            <a:xfrm>
              <a:off x="2699792" y="749523"/>
              <a:ext cx="10237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슬라이드 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650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218FB8-8CE8-4342-BA0B-C8D4679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F3CDC83-05B6-44FC-8213-0A30A2172B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퀘스트 스토리텔링 방법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8E8B4605-E561-4D1E-B811-0067402B7F0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효과적인 스토리를 전달 방법은</a:t>
            </a:r>
            <a:r>
              <a:rPr lang="en-US" altLang="ko-KR" sz="1600" dirty="0"/>
              <a:t>?</a:t>
            </a:r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dirty="0"/>
              <a:t>카메라 구도를 바꿔 대화에 참여</a:t>
            </a:r>
            <a:r>
              <a:rPr lang="ko-KR" altLang="en-US" sz="1200" b="0" dirty="0"/>
              <a:t>하는 느낌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dirty="0" err="1"/>
              <a:t>대화창</a:t>
            </a:r>
            <a:r>
              <a:rPr lang="ko-KR" altLang="en-US" dirty="0"/>
              <a:t> 위에 이미지</a:t>
            </a:r>
            <a:r>
              <a:rPr lang="ko-KR" altLang="en-US" sz="1200" b="0" dirty="0"/>
              <a:t>를 </a:t>
            </a:r>
            <a:r>
              <a:rPr lang="ko-KR" altLang="en-US" sz="1200" b="0" dirty="0" smtClean="0"/>
              <a:t>넣어 쉽게 이해하도록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전달 하고자 하는 내용의 경우 </a:t>
            </a:r>
            <a:r>
              <a:rPr lang="ko-KR" altLang="en-US" dirty="0"/>
              <a:t>글씨 색</a:t>
            </a:r>
            <a:r>
              <a:rPr lang="ko-KR" altLang="en-US" sz="1200" b="0" dirty="0"/>
              <a:t>을 넣어 강조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dirty="0"/>
              <a:t>종족과</a:t>
            </a:r>
            <a:r>
              <a:rPr lang="en-US" altLang="ko-KR" dirty="0"/>
              <a:t> </a:t>
            </a:r>
            <a:r>
              <a:rPr lang="ko-KR" altLang="en-US" dirty="0"/>
              <a:t>성격마다 크기나 문체</a:t>
            </a:r>
            <a:r>
              <a:rPr lang="ko-KR" altLang="en-US" sz="1200" b="0" dirty="0"/>
              <a:t>를 바꿔 </a:t>
            </a:r>
            <a:r>
              <a:rPr lang="ko-KR" altLang="en-US" sz="1200" b="0" dirty="0" err="1"/>
              <a:t>캐릭성을</a:t>
            </a:r>
            <a:r>
              <a:rPr lang="ko-KR" altLang="en-US" sz="1200" b="0" dirty="0"/>
              <a:t> 부여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 err="1"/>
              <a:t>나레이션을</a:t>
            </a:r>
            <a:r>
              <a:rPr lang="ko-KR" altLang="en-US" sz="1200" b="0" dirty="0"/>
              <a:t> 쓰지 않아도 알 수 있도록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200" b="0" dirty="0"/>
              <a:t>다만 언어와</a:t>
            </a:r>
            <a:r>
              <a:rPr lang="en-US" altLang="ko-KR" sz="1200" b="0" dirty="0"/>
              <a:t> </a:t>
            </a:r>
            <a:r>
              <a:rPr lang="ko-KR" altLang="en-US" sz="1200" b="0" dirty="0"/>
              <a:t>비용 및 시간 제약으로 </a:t>
            </a:r>
            <a:endParaRPr lang="en-US" altLang="ko-KR" sz="1200" b="0" dirty="0"/>
          </a:p>
          <a:p>
            <a:r>
              <a:rPr lang="ko-KR" altLang="en-US" dirty="0" err="1"/>
              <a:t>나레이션과</a:t>
            </a:r>
            <a:r>
              <a:rPr lang="ko-KR" altLang="en-US" dirty="0"/>
              <a:t> 영상은 </a:t>
            </a:r>
            <a:r>
              <a:rPr lang="ko-KR" altLang="en-US" dirty="0" smtClean="0"/>
              <a:t>제외함</a:t>
            </a:r>
            <a:endParaRPr lang="en-US" altLang="ko-KR" sz="1200" b="0" dirty="0"/>
          </a:p>
          <a:p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4FA77CD1-4546-4D2A-A71E-6F5BA63CD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 smtClean="0"/>
              <a:t>인게</a:t>
            </a:r>
            <a:r>
              <a:rPr lang="ko-KR" altLang="en-US" dirty="0" err="1"/>
              <a:t>임</a:t>
            </a:r>
            <a:endParaRPr lang="ko-KR" altLang="en-US" dirty="0"/>
          </a:p>
        </p:txBody>
      </p:sp>
      <p:pic>
        <p:nvPicPr>
          <p:cNvPr id="9" name="내용 개체 틀 10" descr="스크린샷, 전자기기, 모니터이(가) 표시된 사진&#10;&#10;자동 생성된 설명">
            <a:extLst>
              <a:ext uri="{FF2B5EF4-FFF2-40B4-BE49-F238E27FC236}">
                <a16:creationId xmlns="" xmlns:a16="http://schemas.microsoft.com/office/drawing/2014/main" id="{E91BE08C-7C3E-4DFA-878A-560284F55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5" y="1327546"/>
            <a:ext cx="3599411" cy="1857895"/>
          </a:xfr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026819C8-4B68-4C45-866C-373F52D91402}"/>
              </a:ext>
            </a:extLst>
          </p:cNvPr>
          <p:cNvGrpSpPr/>
          <p:nvPr/>
        </p:nvGrpSpPr>
        <p:grpSpPr>
          <a:xfrm>
            <a:off x="2267744" y="751415"/>
            <a:ext cx="1214552" cy="305885"/>
            <a:chOff x="2508948" y="739027"/>
            <a:chExt cx="1214552" cy="305885"/>
          </a:xfrm>
        </p:grpSpPr>
        <p:pic>
          <p:nvPicPr>
            <p:cNvPr id="13" name="Picture 4">
              <a:extLst>
                <a:ext uri="{FF2B5EF4-FFF2-40B4-BE49-F238E27FC236}">
                  <a16:creationId xmlns="" xmlns:a16="http://schemas.microsoft.com/office/drawing/2014/main" id="{93E9F4BA-D234-40CE-9E81-963196DD2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48" y="739027"/>
              <a:ext cx="1126948" cy="305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E62452A-61FC-4F32-B441-099B4BBB0300}"/>
                </a:ext>
              </a:extLst>
            </p:cNvPr>
            <p:cNvSpPr txBox="1"/>
            <p:nvPr/>
          </p:nvSpPr>
          <p:spPr>
            <a:xfrm>
              <a:off x="2699792" y="749523"/>
              <a:ext cx="10237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슬라이드 쇼</a:t>
              </a:r>
            </a:p>
          </p:txBody>
        </p:sp>
      </p:grpSp>
      <p:pic>
        <p:nvPicPr>
          <p:cNvPr id="15" name="내용 개체 틀 14"/>
          <p:cNvPicPr>
            <a:picLocks noGrp="1" noChangeAspect="1"/>
          </p:cNvPicPr>
          <p:nvPr>
            <p:ph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8" y="3362325"/>
            <a:ext cx="3583019" cy="1919288"/>
          </a:xfrm>
        </p:spPr>
      </p:pic>
    </p:spTree>
    <p:extLst>
      <p:ext uri="{BB962C8B-B14F-4D97-AF65-F5344CB8AC3E}">
        <p14:creationId xmlns:p14="http://schemas.microsoft.com/office/powerpoint/2010/main" val="384890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3">
            <a:extLst>
              <a:ext uri="{FF2B5EF4-FFF2-40B4-BE49-F238E27FC236}">
                <a16:creationId xmlns="" xmlns:a16="http://schemas.microsoft.com/office/drawing/2014/main" id="{913E4C10-B292-4E45-9D57-464902B37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375565"/>
            <a:ext cx="3600450" cy="1892807"/>
          </a:xfrm>
          <a:prstGeom prst="rect">
            <a:avLst/>
          </a:prstGeom>
        </p:spPr>
      </p:pic>
      <p:pic>
        <p:nvPicPr>
          <p:cNvPr id="11" name="내용 개체 틀 14">
            <a:extLst>
              <a:ext uri="{FF2B5EF4-FFF2-40B4-BE49-F238E27FC236}">
                <a16:creationId xmlns="" xmlns:a16="http://schemas.microsoft.com/office/drawing/2014/main" id="{CB6BFCDC-F4E5-417A-98B4-9E4CDD762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863" y="3367633"/>
            <a:ext cx="3600450" cy="186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218FB8-8CE8-4342-BA0B-C8D4679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F3CDC83-05B6-44FC-8213-0A30A2172B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자세한 스토리텔링 방법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8E8B4605-E561-4D1E-B811-0067402B7F0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사운드를 이용해 몰입감을 높이다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dirty="0"/>
              <a:t>장소와 상황에 따라 다른 사운드</a:t>
            </a:r>
            <a:r>
              <a:rPr lang="ko-KR" altLang="en-US" sz="1200" b="0" dirty="0"/>
              <a:t>로 몰입하게 </a:t>
            </a:r>
            <a:r>
              <a:rPr lang="ko-KR" altLang="en-US" sz="1200" b="0" dirty="0" err="1"/>
              <a:t>만듬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필드에서 숲이나 사막 지형에 따라 다른 사운드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던전의 경우 긴장감을 고조시키는 사운드</a:t>
            </a:r>
            <a:endParaRPr lang="en-US" altLang="ko-KR" sz="1200" b="0" dirty="0"/>
          </a:p>
          <a:p>
            <a:endParaRPr lang="en-US" altLang="ko-KR" sz="1200" b="0" dirty="0"/>
          </a:p>
          <a:p>
            <a:r>
              <a:rPr lang="ko-KR" altLang="en-US" sz="1600" dirty="0"/>
              <a:t>다양한 </a:t>
            </a:r>
            <a:r>
              <a:rPr lang="ko-KR" altLang="en-US" sz="1600" dirty="0" err="1"/>
              <a:t>인게임</a:t>
            </a:r>
            <a:r>
              <a:rPr lang="ko-KR" altLang="en-US" sz="1600" dirty="0"/>
              <a:t> 모션을 이용하다</a:t>
            </a:r>
            <a:endParaRPr lang="en-US" altLang="ko-KR" sz="1600" dirty="0"/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보스전에 돌입하기 전 등장 </a:t>
            </a:r>
            <a:r>
              <a:rPr lang="ko-KR" altLang="en-US" sz="1200" b="0" dirty="0" err="1">
                <a:sym typeface="Wingdings" panose="05000000000000000000" pitchFamily="2" charset="2"/>
              </a:rPr>
              <a:t>씬을</a:t>
            </a:r>
            <a:r>
              <a:rPr lang="ko-KR" altLang="en-US" sz="1200" b="0" dirty="0">
                <a:sym typeface="Wingdings" panose="05000000000000000000" pitchFamily="2" charset="2"/>
              </a:rPr>
              <a:t> 넣어 긴장감↑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색이나 모습만 다른 비슷한 형태의 보스 </a:t>
            </a:r>
            <a:r>
              <a:rPr lang="ko-KR" altLang="en-US" dirty="0" err="1">
                <a:sym typeface="Wingdings" panose="05000000000000000000" pitchFamily="2" charset="2"/>
              </a:rPr>
              <a:t>몬스터</a:t>
            </a:r>
            <a:r>
              <a:rPr lang="ko-KR" altLang="en-US" sz="1200" b="0" dirty="0" err="1">
                <a:sym typeface="Wingdings" panose="05000000000000000000" pitchFamily="2" charset="2"/>
              </a:rPr>
              <a:t>라는</a:t>
            </a:r>
            <a:r>
              <a:rPr lang="ko-KR" altLang="en-US" sz="1200" b="0" dirty="0">
                <a:sym typeface="Wingdings" panose="05000000000000000000" pitchFamily="2" charset="2"/>
              </a:rPr>
              <a:t> 부정적 인식을 없애기 위해 </a:t>
            </a:r>
            <a:r>
              <a:rPr lang="ko-KR" altLang="en-US" dirty="0">
                <a:sym typeface="Wingdings" panose="05000000000000000000" pitchFamily="2" charset="2"/>
              </a:rPr>
              <a:t>다양한 공격 패턴과 배경</a:t>
            </a:r>
            <a:r>
              <a:rPr lang="ko-KR" altLang="en-US" sz="1200" b="0" dirty="0">
                <a:sym typeface="Wingdings" panose="05000000000000000000" pitchFamily="2" charset="2"/>
              </a:rPr>
              <a:t>을 넣음</a:t>
            </a:r>
            <a:endParaRPr lang="ko-KR" altLang="en-US" sz="120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4FA77CD1-4546-4D2A-A71E-6F5BA63CD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 err="1"/>
              <a:t>인게임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2267744" y="751415"/>
            <a:ext cx="1214552" cy="305885"/>
            <a:chOff x="2508948" y="739027"/>
            <a:chExt cx="1214552" cy="305885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48" y="739027"/>
              <a:ext cx="1126948" cy="305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2699792" y="749523"/>
              <a:ext cx="10237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슬라이드 쇼</a:t>
              </a:r>
            </a:p>
          </p:txBody>
        </p:sp>
      </p:grpSp>
      <p:pic>
        <p:nvPicPr>
          <p:cNvPr id="15" name="내용 개체 틀 9">
            <a:extLst>
              <a:ext uri="{FF2B5EF4-FFF2-40B4-BE49-F238E27FC236}">
                <a16:creationId xmlns="" xmlns:a16="http://schemas.microsoft.com/office/drawing/2014/main" id="{46A54CB5-60CF-4AD8-B827-A78EDCEF6E1B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3" y="3367633"/>
            <a:ext cx="3600450" cy="1908672"/>
          </a:xfrm>
        </p:spPr>
      </p:pic>
      <p:pic>
        <p:nvPicPr>
          <p:cNvPr id="19" name="내용 개체 틀 6">
            <a:extLst>
              <a:ext uri="{FF2B5EF4-FFF2-40B4-BE49-F238E27FC236}">
                <a16:creationId xmlns="" xmlns:a16="http://schemas.microsoft.com/office/drawing/2014/main" id="{24850178-B5CF-4F2D-ABDC-A6FA555DE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8625" y="1463831"/>
            <a:ext cx="3609975" cy="1591950"/>
          </a:xfrm>
          <a:prstGeom prst="rect">
            <a:avLst/>
          </a:prstGeom>
        </p:spPr>
      </p:pic>
      <p:pic>
        <p:nvPicPr>
          <p:cNvPr id="20" name="내용 개체 틀 13">
            <a:extLst>
              <a:ext uri="{FF2B5EF4-FFF2-40B4-BE49-F238E27FC236}">
                <a16:creationId xmlns="" xmlns:a16="http://schemas.microsoft.com/office/drawing/2014/main" id="{D79DD1AB-291B-4C45-B1E7-20FCC262F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6" y="3367632"/>
            <a:ext cx="3600450" cy="19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218FB8-8CE8-4342-BA0B-C8D4679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제작 게임에 대한 </a:t>
            </a:r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F3CDC83-05B6-44FC-8213-0A30A2172B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 err="1"/>
              <a:t>튜토리얼과</a:t>
            </a:r>
            <a:r>
              <a:rPr lang="ko-KR" altLang="en-US" dirty="0"/>
              <a:t> 로딩화면을 이용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8E8B4605-E561-4D1E-B811-0067402B7F0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 err="1"/>
              <a:t>튜토리얼을</a:t>
            </a:r>
            <a:r>
              <a:rPr lang="ko-KR" altLang="en-US" sz="1600" dirty="0"/>
              <a:t> 통한 배경 스토리 전파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기본적인 조작과 인터페이스를 배움과 동시에 전파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던전 </a:t>
            </a:r>
            <a:r>
              <a:rPr lang="ko-KR" altLang="en-US" sz="1200" b="0" dirty="0" err="1"/>
              <a:t>몬스터들의</a:t>
            </a:r>
            <a:r>
              <a:rPr lang="ko-KR" altLang="en-US" sz="1200" b="0" dirty="0"/>
              <a:t> 수가 불어나 인근 지역의 피해가 늘어났다</a:t>
            </a:r>
            <a:r>
              <a:rPr lang="en-US" altLang="ko-KR" sz="1200" b="0" dirty="0"/>
              <a:t>. </a:t>
            </a:r>
            <a:r>
              <a:rPr lang="ko-KR" altLang="en-US" sz="1200" b="0" dirty="0"/>
              <a:t>그래서 신은 모험가인 유저들에게 맡기게 되는데</a:t>
            </a:r>
            <a:r>
              <a:rPr lang="en-US" altLang="ko-KR" sz="1200" b="0" dirty="0"/>
              <a:t>…</a:t>
            </a:r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유저에게 사전 상황과 행동을 알려주어</a:t>
            </a:r>
            <a:r>
              <a:rPr lang="en-US" altLang="ko-KR" sz="1200" b="0" dirty="0"/>
              <a:t> </a:t>
            </a:r>
            <a:r>
              <a:rPr lang="ko-KR" altLang="en-US" dirty="0"/>
              <a:t>앞으로의 행동에 대한 당위성이나 개연성을 부여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 lvl="0">
              <a:spcBef>
                <a:spcPts val="0"/>
              </a:spcBef>
              <a:buClr>
                <a:srgbClr val="000000"/>
              </a:buClr>
              <a:buSzPts val="1100"/>
            </a:pPr>
            <a:r>
              <a:rPr lang="ko-KR" altLang="en-US" sz="1600" dirty="0">
                <a:sym typeface="Malgun Gothic"/>
              </a:rPr>
              <a:t>로딩 화면을 이용한 전체적인 내용 설명</a:t>
            </a:r>
          </a:p>
          <a:p>
            <a:pPr lvl="0">
              <a:spcBef>
                <a:spcPts val="0"/>
              </a:spcBef>
            </a:pPr>
            <a:r>
              <a:rPr lang="ko-KR" altLang="en-US" sz="1200" b="0" dirty="0" err="1">
                <a:sym typeface="Malgun Gothic"/>
              </a:rPr>
              <a:t>ㆍ</a:t>
            </a:r>
            <a:r>
              <a:rPr lang="ko-KR" altLang="en-US" sz="1200" b="0" dirty="0">
                <a:sym typeface="Malgun Gothic"/>
              </a:rPr>
              <a:t> 짧은 플레이타임 때문에 에피소드로 만들어도 기억이 나지 않을 수 있음</a:t>
            </a:r>
            <a:endParaRPr lang="en-US" altLang="ko-KR" sz="1200" b="0" dirty="0">
              <a:sym typeface="Malgun Gothic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ko-KR" altLang="en-US" sz="1200" b="0" dirty="0">
                <a:sym typeface="Malgun Gothic"/>
              </a:rPr>
              <a:t>└</a:t>
            </a:r>
            <a:r>
              <a:rPr lang="en-US" altLang="ko-KR" sz="1200" b="0" dirty="0">
                <a:sym typeface="Malgun Gothic"/>
              </a:rPr>
              <a:t>&gt; </a:t>
            </a:r>
            <a:r>
              <a:rPr lang="ko-KR" altLang="en-US" sz="1200" b="0" dirty="0">
                <a:sym typeface="Malgun Gothic"/>
              </a:rPr>
              <a:t>던전에 들어가기 전이나 데이터를 받는 로딩시간 </a:t>
            </a:r>
            <a:r>
              <a:rPr lang="ko-KR" altLang="en-US" sz="1200" b="0" dirty="0" smtClean="0">
                <a:sym typeface="Malgun Gothic"/>
              </a:rPr>
              <a:t>동안</a:t>
            </a:r>
            <a:endParaRPr lang="en-US" altLang="ko-KR" sz="1200" b="0" dirty="0" smtClean="0">
              <a:sym typeface="Malgun Gothic"/>
            </a:endParaRPr>
          </a:p>
          <a:p>
            <a:pPr lvl="0">
              <a:spcBef>
                <a:spcPts val="0"/>
              </a:spcBef>
            </a:pPr>
            <a:endParaRPr lang="en-US" altLang="ko-KR" dirty="0" smtClean="0">
              <a:sym typeface="Malgun Gothic"/>
            </a:endParaRPr>
          </a:p>
          <a:p>
            <a:pPr lvl="0">
              <a:spcBef>
                <a:spcPts val="0"/>
              </a:spcBef>
            </a:pPr>
            <a:r>
              <a:rPr lang="ko-KR" altLang="en-US" dirty="0" smtClean="0">
                <a:sym typeface="Malgun Gothic"/>
              </a:rPr>
              <a:t>에피소드를 </a:t>
            </a:r>
            <a:r>
              <a:rPr lang="ko-KR" altLang="en-US" dirty="0">
                <a:sym typeface="Malgun Gothic"/>
              </a:rPr>
              <a:t>간략하게 보여줌으로</a:t>
            </a:r>
            <a:r>
              <a:rPr lang="en-US" altLang="ko-KR" dirty="0">
                <a:sym typeface="Malgun Gothic"/>
              </a:rPr>
              <a:t> </a:t>
            </a:r>
            <a:r>
              <a:rPr lang="ko-KR" altLang="en-US" dirty="0">
                <a:sym typeface="Malgun Gothic"/>
              </a:rPr>
              <a:t>스토리를 환기</a:t>
            </a:r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4FA77CD1-4546-4D2A-A71E-6F5BA63CD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창공의 수호자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인게임</a:t>
            </a:r>
            <a:endParaRPr lang="ko-KR" altLang="en-US" dirty="0"/>
          </a:p>
        </p:txBody>
      </p:sp>
      <p:pic>
        <p:nvPicPr>
          <p:cNvPr id="1028" name="Picture 4" descr="ê²ì íí ë¦¬ì¼ì ëí ì´ë¯¸ì§ ê²ìê²°ê³¼">
            <a:extLst>
              <a:ext uri="{FF2B5EF4-FFF2-40B4-BE49-F238E27FC236}">
                <a16:creationId xmlns="" xmlns:a16="http://schemas.microsoft.com/office/drawing/2014/main" id="{77559785-F4F9-4363-8AE9-262E767290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04" y="1300163"/>
            <a:ext cx="3464416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내용 개체 틀 6"/>
          <p:cNvPicPr>
            <a:picLocks noGrp="1" noChangeAspect="1"/>
          </p:cNvPicPr>
          <p:nvPr>
            <p:ph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8" y="3362325"/>
            <a:ext cx="3583019" cy="1919288"/>
          </a:xfrm>
        </p:spPr>
      </p:pic>
    </p:spTree>
    <p:extLst>
      <p:ext uri="{BB962C8B-B14F-4D97-AF65-F5344CB8AC3E}">
        <p14:creationId xmlns:p14="http://schemas.microsoft.com/office/powerpoint/2010/main" val="39059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최종 정리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최종적으로 정리한 의도 및 목표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139952" y="1273324"/>
            <a:ext cx="288032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26343" y="-372988"/>
            <a:ext cx="10225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옆에 내용은 읽어봐라</a:t>
            </a:r>
            <a:r>
              <a:rPr lang="en-US" altLang="ko-KR" sz="1400" dirty="0">
                <a:solidFill>
                  <a:srgbClr val="FF0000"/>
                </a:solidFill>
              </a:rPr>
              <a:t>~ </a:t>
            </a:r>
            <a:r>
              <a:rPr lang="ko-KR" altLang="en-US" sz="1400" dirty="0">
                <a:solidFill>
                  <a:srgbClr val="FF0000"/>
                </a:solidFill>
              </a:rPr>
              <a:t>라고 설명하기 보다는 핵심적인 부분만 전달 발표를 통해서 전달하겠다고 얘기하는 것이 좋을 것 같다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10" name="내용 개체 틀 17">
            <a:extLst>
              <a:ext uri="{FF2B5EF4-FFF2-40B4-BE49-F238E27FC236}">
                <a16:creationId xmlns="" xmlns:a16="http://schemas.microsoft.com/office/drawing/2014/main" id="{F2F42E60-A7D8-4C1B-B7A2-8D2A9CEC1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228650"/>
              </p:ext>
            </p:extLst>
          </p:nvPr>
        </p:nvGraphicFramePr>
        <p:xfrm>
          <a:off x="395536" y="1220304"/>
          <a:ext cx="8391853" cy="40068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8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61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567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480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구분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의도 및 목표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</a:t>
                      </a:r>
                      <a:endParaRPr lang="en-US" altLang="ko-KR" sz="1100" b="1" dirty="0"/>
                    </a:p>
                    <a:p>
                      <a:pPr algn="ctr" latinLnBrk="1"/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바</a:t>
                      </a:r>
                      <a:endParaRPr lang="en-US" altLang="ko-KR" sz="1100" b="1" dirty="0"/>
                    </a:p>
                    <a:p>
                      <a:pPr algn="ctr" latinLnBrk="1"/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일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디스플레이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및 조작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기본적인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로 화면을 최대한 활용하고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적은 버튼으로 플레이 하기 쉽게 만든다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플레이 타임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큰 전체 스토리를 에피소드로 나눠 한번에 기억해야하는 용량을 적게 만든다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장</a:t>
                      </a:r>
                      <a:r>
                        <a:rPr lang="ko-KR" altLang="en-US" sz="1100" b="1" u="none" strike="noStrike" cap="none" dirty="0"/>
                        <a:t>르</a:t>
                      </a:r>
                      <a:endParaRPr sz="1100" b="1" u="none" strike="noStrike" cap="none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900" b="0" u="none" strike="noStrike" cap="none" dirty="0"/>
                        <a:t>빠른 템포를 위해 전투 전과 후에만 </a:t>
                      </a:r>
                      <a:r>
                        <a:rPr lang="ko-KR" altLang="en-US" sz="900" b="0" u="none" strike="noStrike" cap="none" dirty="0" err="1"/>
                        <a:t>진행이되고</a:t>
                      </a:r>
                      <a:r>
                        <a:rPr lang="en-US" altLang="ko-KR" sz="900" b="0" u="none" strike="noStrike" cap="none" dirty="0"/>
                        <a:t>, </a:t>
                      </a:r>
                      <a:r>
                        <a:rPr lang="ko-KR" altLang="en-US" sz="900" b="0" u="none" strike="noStrike" cap="none" dirty="0"/>
                        <a:t>진행중에도 </a:t>
                      </a:r>
                      <a:r>
                        <a:rPr lang="en-US" altLang="ko-KR" sz="900" b="0" u="none" strike="noStrike" cap="none" dirty="0"/>
                        <a:t>SKIP</a:t>
                      </a:r>
                      <a:r>
                        <a:rPr lang="ko-KR" altLang="en-US" sz="900" b="0" u="none" strike="noStrike" cap="none" dirty="0"/>
                        <a:t>을 이용해 유지할 수 있게 만든다</a:t>
                      </a:r>
                      <a:r>
                        <a:rPr lang="en-US" altLang="ko-KR" sz="900" b="0" u="none" strike="noStrike" cap="none" dirty="0"/>
                        <a:t>. </a:t>
                      </a:r>
                      <a:r>
                        <a:rPr lang="ko-KR" altLang="en-US" sz="900" b="0" u="none" strike="noStrike" cap="none" dirty="0" err="1" smtClean="0"/>
                        <a:t>역활극은</a:t>
                      </a:r>
                      <a:r>
                        <a:rPr lang="ko-KR" altLang="en-US" sz="900" b="0" u="none" strike="noStrike" cap="none" dirty="0" smtClean="0"/>
                        <a:t> </a:t>
                      </a:r>
                      <a:r>
                        <a:rPr lang="ko-KR" altLang="en-US" sz="900" b="0" u="none" strike="noStrike" cap="none" dirty="0"/>
                        <a:t>마을을 넣어 유저간 커뮤니케이션을 할 수 있게 만든다</a:t>
                      </a:r>
                      <a:r>
                        <a:rPr lang="en-US" altLang="ko-KR" sz="900" b="0" u="none" strike="noStrike" cap="none" dirty="0"/>
                        <a:t>.</a:t>
                      </a: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dirty="0"/>
                        <a:t>소재</a:t>
                      </a:r>
                      <a:endParaRPr sz="1100" b="1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대중적인 장르인 중세 판타지를 배경으로 하되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단조로움이 발생할 수 있어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다양한 형태의 던전을 넣어 단조로움에서 탈피한다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/>
                        <a:t>스토리 전달 방법</a:t>
                      </a:r>
                      <a:endParaRPr sz="1100" b="1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다수의 주인공이 존재하는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MORPG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기에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 여러 주인공들이 힘을 모아 던전을 해결하는 형태로 스토리를 제작한다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4701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 dirty="0" smtClean="0"/>
                        <a:t>전달</a:t>
                      </a:r>
                      <a:endParaRPr lang="en-US" altLang="ko-KR" sz="1100" b="1" u="none" strike="noStrike" cap="none" dirty="0" smtClean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100" b="1" u="none" strike="noStrike" cap="none" dirty="0" smtClean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 dirty="0" smtClean="0"/>
                        <a:t>시</a:t>
                      </a:r>
                      <a:endParaRPr lang="en-US" altLang="ko-KR" sz="1100" b="1" u="none" strike="noStrike" cap="none"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 dirty="0"/>
                        <a:t>점</a:t>
                      </a:r>
                      <a:endParaRPr sz="1100" b="1" u="none" strike="noStrike" cap="none" dirty="0"/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던전 </a:t>
                      </a: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마을에서 받아 해당하는 던전을 클리어하는 퀘스트로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 다수의 주인공이 하나의 목표를 향해 다가간다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47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필드 </a:t>
                      </a: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마을에서 받아 마을과 외각지역에서 해결하는 퀘스트로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 던전 플레이를 강요 받지 않게 만든다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튜토리얼</a:t>
                      </a: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9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세계관의 상황과 행동을 알려주어 유저가 앞으로의 행동에 대한 당위성과 개연성을 납득하기 위함이다</a:t>
                      </a:r>
                      <a:r>
                        <a:rPr lang="en-US" altLang="ko-KR" sz="9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로딩 화면</a:t>
                      </a: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에피소드의 내용이나 배경 스토리를 언급함으로 유저의 기억속에 스토리가 오래 남을 수 있게 환기시킨다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9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5F12524-B5F9-45B0-AA3E-4E526A29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3BA81BE-32BF-4389-9B63-41FE5DE304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7C558A9-173B-47AF-A872-CA9F97BB4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AFAE788-E721-47D4-A65A-3614001D8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6FE6176D-78B3-4446-855A-9D35B50916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 장르 분석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A3992060-4976-49E6-9565-CE9D208585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고려사항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5CC3669B-4F3B-4066-92CC-F5ACF8E697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스토리텔링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6822A0BE-4402-4024-8F10-4ADAFCBBF9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최종 정리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29AB8B68-F375-4193-8A8F-288D508B5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A526EF5-907E-4635-A141-0C6E1135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FBD1A1B-B6D0-4EFE-81A8-B84235D7C4E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액션 </a:t>
            </a:r>
            <a:r>
              <a:rPr lang="en-US" altLang="ko-KR" dirty="0"/>
              <a:t>RPG</a:t>
            </a:r>
            <a:r>
              <a:rPr lang="ko-KR" altLang="en-US" dirty="0"/>
              <a:t>의 마비노기 영웅전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2BEA33EA-BA8A-4428-B7C8-B6B03792265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altLang="ko-KR" sz="1600" dirty="0"/>
              <a:t>RPG</a:t>
            </a:r>
            <a:r>
              <a:rPr lang="ko-KR" altLang="en-US" sz="1600" dirty="0"/>
              <a:t>와 액션을 적절히 섞다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빠른 시간 내 많은 몬스터를 잡고 싶어하는 욕구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롤플레잉 장르의 역할극을 원하는 욕구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필드</a:t>
            </a:r>
            <a:r>
              <a:rPr lang="en-US" altLang="ko-KR" sz="1200" b="0" dirty="0"/>
              <a:t>(</a:t>
            </a:r>
            <a:r>
              <a:rPr lang="ko-KR" altLang="en-US" sz="1200" b="0" dirty="0"/>
              <a:t>마을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와 </a:t>
            </a:r>
            <a:r>
              <a:rPr lang="ko-KR" altLang="en-US" sz="1200" b="0" dirty="0" err="1"/>
              <a:t>던전을</a:t>
            </a:r>
            <a:r>
              <a:rPr lang="ko-KR" altLang="en-US" sz="1200" b="0" dirty="0"/>
              <a:t> 나누어 해결하였음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　</a:t>
            </a:r>
            <a:endParaRPr lang="en-US" altLang="ko-KR" dirty="0"/>
          </a:p>
          <a:p>
            <a:r>
              <a:rPr lang="en-US" altLang="ko-KR" dirty="0"/>
              <a:t>IF </a:t>
            </a:r>
            <a:r>
              <a:rPr lang="ko-KR" altLang="en-US" dirty="0"/>
              <a:t>플레이어가 몬스터를 잡고 싶다</a:t>
            </a:r>
            <a:r>
              <a:rPr lang="en-US" altLang="ko-KR" dirty="0"/>
              <a:t>?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원하는 던전에 들어가 그만큼 사냥함</a:t>
            </a:r>
            <a:endParaRPr lang="en-US" altLang="ko-KR" sz="1200" b="0" dirty="0"/>
          </a:p>
          <a:p>
            <a:r>
              <a:rPr lang="en-US" altLang="ko-KR" dirty="0"/>
              <a:t>IF </a:t>
            </a:r>
            <a:r>
              <a:rPr lang="ko-KR" altLang="en-US" dirty="0"/>
              <a:t>플레이어가 역할극을 즐기고 싶다</a:t>
            </a:r>
            <a:r>
              <a:rPr lang="en-US" altLang="ko-KR" dirty="0"/>
              <a:t>?</a:t>
            </a:r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마을에서 여러 커뮤니케이션을 할 수 있음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유저는 </a:t>
            </a:r>
            <a:r>
              <a:rPr lang="ko-KR" altLang="en-US" dirty="0" err="1"/>
              <a:t>던전과</a:t>
            </a:r>
            <a:r>
              <a:rPr lang="ko-KR" altLang="en-US" dirty="0"/>
              <a:t> 마을을 선택</a:t>
            </a:r>
            <a:r>
              <a:rPr lang="ko-KR" altLang="en-US" sz="1200" b="0" dirty="0"/>
              <a:t>해 능동적 참여로 이끌어낸다</a:t>
            </a:r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97111CEB-100F-4940-90FF-7975BB1AB2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sz="1000" dirty="0"/>
              <a:t>게임 </a:t>
            </a:r>
            <a:r>
              <a:rPr lang="en-US" altLang="ko-KR" sz="1000" dirty="0"/>
              <a:t>: </a:t>
            </a:r>
            <a:r>
              <a:rPr lang="ko-KR" altLang="en-US" sz="1000" dirty="0"/>
              <a:t>마비노기 영웅전</a:t>
            </a:r>
          </a:p>
        </p:txBody>
      </p:sp>
      <p:pic>
        <p:nvPicPr>
          <p:cNvPr id="2050" name="Picture 2" descr="ë§ìì  ëì ì ëí ì´ë¯¸ì§ ê²ìê²°ê³¼">
            <a:extLst>
              <a:ext uri="{FF2B5EF4-FFF2-40B4-BE49-F238E27FC236}">
                <a16:creationId xmlns="" xmlns:a16="http://schemas.microsoft.com/office/drawing/2014/main" id="{80EBF9B9-1815-4A4A-87E7-CA008A91B9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3" y="1300163"/>
            <a:ext cx="3404239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ë§ìì  ëª¨ë¥ë¶ì ëí ì´ë¯¸ì§ ê²ìê²°ê³¼">
            <a:extLst>
              <a:ext uri="{FF2B5EF4-FFF2-40B4-BE49-F238E27FC236}">
                <a16:creationId xmlns="" xmlns:a16="http://schemas.microsoft.com/office/drawing/2014/main" id="{66826DE4-ECD6-41BA-90BA-3555546864CF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54" y="3362325"/>
            <a:ext cx="3412067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5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ê´ë ¨ ì´ë¯¸ì§">
            <a:extLst>
              <a:ext uri="{FF2B5EF4-FFF2-40B4-BE49-F238E27FC236}">
                <a16:creationId xmlns="" xmlns:a16="http://schemas.microsoft.com/office/drawing/2014/main" id="{D042392D-C15A-4174-B5C1-2DE7A7851D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34" y="3361556"/>
            <a:ext cx="2559050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내용 개체 틀 16" descr="실내, 벽, 사람, 남자이(가) 표시된 사진&#10;&#10;자동 생성된 설명">
            <a:extLst>
              <a:ext uri="{FF2B5EF4-FFF2-40B4-BE49-F238E27FC236}">
                <a16:creationId xmlns="" xmlns:a16="http://schemas.microsoft.com/office/drawing/2014/main" id="{A011D09C-65CF-47C0-ACFC-3C3909D6AE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" r="4117"/>
          <a:stretch/>
        </p:blipFill>
        <p:spPr>
          <a:xfrm>
            <a:off x="539551" y="1302086"/>
            <a:ext cx="3237221" cy="1919288"/>
          </a:xfrm>
          <a:prstGeom prst="rect">
            <a:avLst/>
          </a:prstGeom>
        </p:spPr>
      </p:pic>
      <p:pic>
        <p:nvPicPr>
          <p:cNvPr id="12" name="내용 개체 틀 11" descr="건물이(가) 표시된 사진&#10;&#10;자동 생성된 설명">
            <a:extLst>
              <a:ext uri="{FF2B5EF4-FFF2-40B4-BE49-F238E27FC236}">
                <a16:creationId xmlns="" xmlns:a16="http://schemas.microsoft.com/office/drawing/2014/main" id="{9D07676F-547A-441F-8972-97D34F5C79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02087"/>
            <a:ext cx="3237221" cy="1919287"/>
          </a:xfrm>
          <a:prstGeom prst="rect">
            <a:avLst/>
          </a:prstGeom>
        </p:spPr>
      </p:pic>
      <p:pic>
        <p:nvPicPr>
          <p:cNvPr id="11" name="Picture 4" descr="ë§ìì  ì§ëì ëí ì´ë¯¸ì§ ê²ìê²°ê³¼">
            <a:extLst>
              <a:ext uri="{FF2B5EF4-FFF2-40B4-BE49-F238E27FC236}">
                <a16:creationId xmlns="" xmlns:a16="http://schemas.microsoft.com/office/drawing/2014/main" id="{6D5FB223-4025-4192-891B-931CB42C1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768"/>
          <a:stretch/>
        </p:blipFill>
        <p:spPr bwMode="auto">
          <a:xfrm>
            <a:off x="539552" y="1302087"/>
            <a:ext cx="3246747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AC2E1B-EB81-4B59-B0CE-D0BDDEF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821171D-7049-4D5C-9A0E-7712F21ACE7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마비노기 영웅전의 스토리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CD4BF331-8057-41B2-BA38-F93F5E73B9B5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ln>
            <a:noFill/>
          </a:ln>
        </p:spPr>
        <p:txBody>
          <a:bodyPr/>
          <a:lstStyle/>
          <a:p>
            <a:r>
              <a:rPr lang="ko-KR" altLang="en-US" sz="1600" dirty="0"/>
              <a:t>마비노기 영웅전의 스토리 진행 방식</a:t>
            </a:r>
            <a:endParaRPr lang="en-US" altLang="ko-KR" sz="1600" dirty="0"/>
          </a:p>
          <a:p>
            <a:r>
              <a:rPr lang="ko-KR" altLang="en-US" sz="1200" b="0" dirty="0">
                <a:sym typeface="Wingdings" panose="05000000000000000000" pitchFamily="2" charset="2"/>
              </a:rPr>
              <a:t>필드</a:t>
            </a:r>
            <a:r>
              <a:rPr lang="en-US" altLang="ko-KR" sz="1200" b="0" dirty="0">
                <a:sym typeface="Wingdings" panose="05000000000000000000" pitchFamily="2" charset="2"/>
              </a:rPr>
              <a:t>(</a:t>
            </a:r>
            <a:r>
              <a:rPr lang="ko-KR" altLang="en-US" sz="1200" b="0" dirty="0"/>
              <a:t>마을</a:t>
            </a:r>
            <a:r>
              <a:rPr lang="en-US" altLang="ko-KR" sz="1200" b="0" dirty="0"/>
              <a:t>)</a:t>
            </a:r>
            <a:r>
              <a:rPr lang="ko-KR" altLang="en-US" sz="1200" b="0" dirty="0"/>
              <a:t>에서 퀘스트 형태로 스토리를 받음</a:t>
            </a: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b="0" dirty="0">
                <a:sym typeface="Wingdings" panose="05000000000000000000" pitchFamily="2" charset="2"/>
              </a:rPr>
              <a:t> 스토리에 </a:t>
            </a:r>
            <a:r>
              <a:rPr lang="ko-KR" altLang="en-US" sz="1200" b="0" dirty="0"/>
              <a:t>해당하는 던전에 들어간다</a:t>
            </a:r>
            <a:endParaRPr lang="en-US" altLang="ko-KR" sz="1200" b="0" dirty="0"/>
          </a:p>
          <a:p>
            <a:r>
              <a:rPr lang="en-US" altLang="ko-KR" sz="1200" b="0" dirty="0">
                <a:sym typeface="Wingdings" panose="05000000000000000000" pitchFamily="2" charset="2"/>
              </a:rPr>
              <a:t> </a:t>
            </a:r>
            <a:r>
              <a:rPr lang="ko-KR" altLang="en-US" sz="1200" b="0" dirty="0"/>
              <a:t>던전의 보스를 만나고 전투를 하여 잡는다</a:t>
            </a:r>
            <a:endParaRPr lang="en-US" altLang="ko-KR" sz="1200" b="0" dirty="0"/>
          </a:p>
          <a:p>
            <a:r>
              <a:rPr lang="en-US" altLang="ko-KR" sz="1200" b="0" dirty="0">
                <a:sym typeface="Wingdings" panose="05000000000000000000" pitchFamily="2" charset="2"/>
              </a:rPr>
              <a:t> </a:t>
            </a:r>
            <a:r>
              <a:rPr lang="ko-KR" altLang="en-US" sz="1200" b="0" dirty="0"/>
              <a:t>상황을 설명해주는 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이미지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영상이 나옴</a:t>
            </a:r>
            <a:endParaRPr lang="en-US" altLang="ko-KR" sz="1200" b="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b="0" dirty="0"/>
              <a:t> 다시 </a:t>
            </a:r>
            <a:r>
              <a:rPr lang="ko-KR" altLang="en-US" sz="1200" b="0" dirty="0">
                <a:sym typeface="Wingdings" panose="05000000000000000000" pitchFamily="2" charset="2"/>
              </a:rPr>
              <a:t>필드</a:t>
            </a:r>
            <a:r>
              <a:rPr lang="ko-KR" altLang="en-US" sz="1200" b="0" dirty="0"/>
              <a:t>에서 스토리를 받음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반복 패턴으로 </a:t>
            </a:r>
            <a:r>
              <a:rPr lang="ko-KR" altLang="en-US" dirty="0"/>
              <a:t>지루함과 여러 의문점이 발생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endParaRPr lang="en-US" altLang="ko-KR" sz="1200" dirty="0"/>
          </a:p>
          <a:p>
            <a:r>
              <a:rPr lang="ko-KR" altLang="en-US" sz="1600" dirty="0"/>
              <a:t>반복에 따른 단점을 낮춰주는 요소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다양한 등장 영상과 패턴으로 지루함↓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텍스트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사운드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이미지</a:t>
            </a:r>
            <a:r>
              <a:rPr lang="en-US" altLang="ko-KR" sz="1200" b="0" dirty="0"/>
              <a:t>, </a:t>
            </a:r>
            <a:r>
              <a:rPr lang="ko-KR" altLang="en-US" sz="1200" b="0" dirty="0"/>
              <a:t>영상 등 다양한 장치로 플레이어가 한 행동에 대한 당위성과 개연성을 부여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3A9024CF-FBAA-4A54-A54B-6F42AB6295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</a:t>
            </a:r>
            <a:r>
              <a:rPr lang="ko-KR" altLang="en-US" dirty="0" smtClean="0"/>
              <a:t>영웅전</a:t>
            </a:r>
            <a:endParaRPr lang="ko-KR" altLang="en-US" dirty="0"/>
          </a:p>
        </p:txBody>
      </p:sp>
      <p:pic>
        <p:nvPicPr>
          <p:cNvPr id="10" name="내용 개체 틀 9" descr="사람, 벽, 실내, 남자이(가) 표시된 사진&#10;&#10;자동 생성된 설명">
            <a:extLst>
              <a:ext uri="{FF2B5EF4-FFF2-40B4-BE49-F238E27FC236}">
                <a16:creationId xmlns="" xmlns:a16="http://schemas.microsoft.com/office/drawing/2014/main" id="{EA5EC5B5-3F95-4378-997F-C0B0DC259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4"/>
          <a:stretch/>
        </p:blipFill>
        <p:spPr>
          <a:xfrm>
            <a:off x="445645" y="1300163"/>
            <a:ext cx="3406275" cy="1919287"/>
          </a:xfrm>
        </p:spPr>
      </p:pic>
      <p:pic>
        <p:nvPicPr>
          <p:cNvPr id="14" name="Picture 2">
            <a:extLst>
              <a:ext uri="{FF2B5EF4-FFF2-40B4-BE49-F238E27FC236}">
                <a16:creationId xmlns="" xmlns:a16="http://schemas.microsoft.com/office/drawing/2014/main" id="{0A44D597-EAE2-4FC1-A145-DCE1596327D1}"/>
              </a:ext>
            </a:extLst>
          </p:cNvPr>
          <p:cNvPicPr>
            <a:picLocks noGrp="1" noChangeAspect="1" noChangeArrowheads="1" noCrop="1"/>
          </p:cNvPicPr>
          <p:nvPr>
            <p:ph idx="2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54" y="3361556"/>
            <a:ext cx="3412067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508948" y="751415"/>
            <a:ext cx="1214552" cy="305885"/>
            <a:chOff x="2508948" y="739027"/>
            <a:chExt cx="1214552" cy="305885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48" y="739027"/>
              <a:ext cx="1126948" cy="305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2699792" y="749523"/>
              <a:ext cx="102370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b="1" dirty="0"/>
                <a:t>슬라이드 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411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마비노기 영웅전의 스토리텔링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9991C60-FD68-4498-91EA-A614632AE1D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마비노기 영웅전의 텍스트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종족에 따른 다른 대화 방식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sz="1200" b="0" dirty="0">
                <a:sym typeface="Wingdings" panose="05000000000000000000" pitchFamily="2" charset="2"/>
              </a:rPr>
              <a:t>└</a:t>
            </a:r>
            <a:r>
              <a:rPr lang="en-US" altLang="ko-KR" sz="1200" b="0" dirty="0">
                <a:sym typeface="Wingdings" panose="05000000000000000000" pitchFamily="2" charset="2"/>
              </a:rPr>
              <a:t>&gt; </a:t>
            </a:r>
            <a:r>
              <a:rPr lang="ko-KR" altLang="en-US" sz="1200" b="0" dirty="0">
                <a:sym typeface="Wingdings" panose="05000000000000000000" pitchFamily="2" charset="2"/>
              </a:rPr>
              <a:t>언어에 </a:t>
            </a:r>
            <a:r>
              <a:rPr lang="ko-KR" altLang="en-US" sz="1200" b="0" dirty="0" err="1">
                <a:sym typeface="Wingdings" panose="05000000000000000000" pitchFamily="2" charset="2"/>
              </a:rPr>
              <a:t>익숙치</a:t>
            </a:r>
            <a:r>
              <a:rPr lang="ko-KR" altLang="en-US" sz="1200" b="0" dirty="0">
                <a:sym typeface="Wingdings" panose="05000000000000000000" pitchFamily="2" charset="2"/>
              </a:rPr>
              <a:t> 않은 </a:t>
            </a:r>
            <a:r>
              <a:rPr lang="ko-KR" altLang="en-US" sz="1200" b="0" dirty="0" err="1">
                <a:sym typeface="Wingdings" panose="05000000000000000000" pitchFamily="2" charset="2"/>
              </a:rPr>
              <a:t>오거답게</a:t>
            </a:r>
            <a:r>
              <a:rPr lang="ko-KR" altLang="en-US" sz="1200" b="0" dirty="0">
                <a:sym typeface="Wingdings" panose="05000000000000000000" pitchFamily="2" charset="2"/>
              </a:rPr>
              <a:t> 허술한 </a:t>
            </a:r>
            <a:r>
              <a:rPr lang="ko-KR" altLang="en-US" sz="1200" b="0" dirty="0" smtClean="0">
                <a:sym typeface="Wingdings" panose="05000000000000000000" pitchFamily="2" charset="2"/>
              </a:rPr>
              <a:t>단문</a:t>
            </a:r>
            <a:endParaRPr lang="en-US" altLang="ko-KR" sz="1200" b="0" dirty="0" smtClean="0"/>
          </a:p>
          <a:p>
            <a:r>
              <a:rPr lang="ko-KR" altLang="en-US" sz="1200" b="0" dirty="0" err="1" smtClean="0"/>
              <a:t>ㆍ</a:t>
            </a:r>
            <a:r>
              <a:rPr lang="ko-KR" altLang="en-US" sz="1200" b="0" dirty="0" smtClean="0"/>
              <a:t> </a:t>
            </a:r>
            <a:r>
              <a:rPr lang="ko-KR" altLang="en-US" sz="1200" b="0" dirty="0"/>
              <a:t>성격에 따른 </a:t>
            </a:r>
            <a:r>
              <a:rPr lang="ko-KR" altLang="en-US" dirty="0"/>
              <a:t>텍스트 크기 조절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음성 없이도 캐릭터의 성격을 유추하도록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중요 포인트는 </a:t>
            </a:r>
            <a:r>
              <a:rPr lang="ko-KR" altLang="en-US" dirty="0">
                <a:solidFill>
                  <a:srgbClr val="00B050"/>
                </a:solidFill>
              </a:rPr>
              <a:t>색깔의 변화</a:t>
            </a:r>
            <a:r>
              <a:rPr lang="ko-KR" altLang="en-US" sz="1200" b="0" dirty="0"/>
              <a:t>를 주어 강조시킴</a:t>
            </a:r>
            <a:endParaRPr lang="ko-KR" altLang="en-US" sz="120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="" xmlns:a16="http://schemas.microsoft.com/office/drawing/2014/main" id="{E2A445BD-F2DF-4826-B28F-4CCEDBCB2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" r="2648"/>
          <a:stretch/>
        </p:blipFill>
        <p:spPr bwMode="auto">
          <a:xfrm>
            <a:off x="538242" y="3415779"/>
            <a:ext cx="3390741" cy="17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내용 개체 틀 8" descr="사람, 벽, 실내, 남자이(가) 표시된 사진&#10;&#10;자동 생성된 설명">
            <a:extLst>
              <a:ext uri="{FF2B5EF4-FFF2-40B4-BE49-F238E27FC236}">
                <a16:creationId xmlns="" xmlns:a16="http://schemas.microsoft.com/office/drawing/2014/main" id="{C7316F1F-CFF8-4539-8DA7-E3B35A085B18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6"/>
          <a:stretch/>
        </p:blipFill>
        <p:spPr>
          <a:xfrm>
            <a:off x="4572000" y="3412373"/>
            <a:ext cx="3570316" cy="1758841"/>
          </a:xfrm>
          <a:prstGeom prst="rect">
            <a:avLst/>
          </a:prstGeom>
        </p:spPr>
      </p:pic>
      <p:pic>
        <p:nvPicPr>
          <p:cNvPr id="5130" name="Picture 10" descr="ë§ìì  í¤ë£½ê°ì ëí ì´ë¯¸ì§ ê²ìê²°ê³¼">
            <a:extLst>
              <a:ext uri="{FF2B5EF4-FFF2-40B4-BE49-F238E27FC236}">
                <a16:creationId xmlns="" xmlns:a16="http://schemas.microsoft.com/office/drawing/2014/main" id="{FCEC3479-FA98-4DEF-9357-C7455C1717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2094099" y="1299545"/>
            <a:ext cx="1834884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ê´ë ¨ ì´ë¯¸ì§">
            <a:extLst>
              <a:ext uri="{FF2B5EF4-FFF2-40B4-BE49-F238E27FC236}">
                <a16:creationId xmlns="" xmlns:a16="http://schemas.microsoft.com/office/drawing/2014/main" id="{EED1CE9E-53F9-4623-BED7-FC9A34864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6"/>
          <a:stretch/>
        </p:blipFill>
        <p:spPr bwMode="auto">
          <a:xfrm>
            <a:off x="538243" y="1299545"/>
            <a:ext cx="1513478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5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마비노기 영웅전의 스토리텔링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9991C60-FD68-4498-91EA-A614632AE1D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마비노기 영웅전의 이미지</a:t>
            </a:r>
            <a:endParaRPr lang="en-US" altLang="ko-KR" sz="160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dirty="0"/>
              <a:t>스토리</a:t>
            </a:r>
            <a:r>
              <a:rPr lang="ko-KR" altLang="en-US" sz="1200" b="0" dirty="0"/>
              <a:t> </a:t>
            </a:r>
            <a:r>
              <a:rPr lang="ko-KR" altLang="en-US" dirty="0"/>
              <a:t>상황에 맞는 배경 그래픽</a:t>
            </a:r>
            <a:r>
              <a:rPr lang="ko-KR" altLang="en-US" sz="1200" b="0" dirty="0"/>
              <a:t>으로 이질감↓</a:t>
            </a:r>
            <a:endParaRPr lang="en-US" altLang="ko-KR" sz="1200" b="0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 err="1"/>
              <a:t>몬스터</a:t>
            </a:r>
            <a:r>
              <a:rPr lang="ko-KR" altLang="en-US" sz="1200" b="0" dirty="0"/>
              <a:t> 침입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건물들이 폐허가 되고 화재에 휩싸임</a:t>
            </a:r>
            <a:endParaRPr lang="en-US" altLang="ko-KR" sz="1200" b="0" dirty="0"/>
          </a:p>
          <a:p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뒤틀린 시공간에 맞는 지형 </a:t>
            </a:r>
            <a:r>
              <a:rPr lang="en-US" altLang="ko-KR" sz="1200" b="0" dirty="0"/>
              <a:t>: </a:t>
            </a:r>
            <a:r>
              <a:rPr lang="ko-KR" altLang="en-US" sz="1200" b="0" dirty="0"/>
              <a:t>부유 섬과 혼란한 </a:t>
            </a:r>
            <a:r>
              <a:rPr lang="ko-KR" altLang="en-US" sz="1200" b="0" dirty="0" smtClean="0"/>
              <a:t>하늘</a:t>
            </a:r>
            <a:endParaRPr lang="en-US" altLang="ko-KR" sz="1200" b="0" dirty="0"/>
          </a:p>
          <a:p>
            <a:r>
              <a:rPr lang="ko-KR" altLang="en-US" sz="1200" b="0" dirty="0" err="1"/>
              <a:t>ㆍ</a:t>
            </a:r>
            <a:r>
              <a:rPr lang="ko-KR" altLang="en-US" sz="1200" b="0" dirty="0"/>
              <a:t> </a:t>
            </a:r>
            <a:r>
              <a:rPr lang="ko-KR" altLang="en-US" dirty="0" err="1"/>
              <a:t>던전의</a:t>
            </a:r>
            <a:r>
              <a:rPr lang="ko-KR" altLang="en-US" sz="1200" b="0" dirty="0"/>
              <a:t> </a:t>
            </a:r>
            <a:r>
              <a:rPr lang="ko-KR" altLang="en-US" dirty="0"/>
              <a:t>특징에 맞는 지형 규모나 자연 환경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200" b="0" dirty="0"/>
              <a:t>└</a:t>
            </a:r>
            <a:r>
              <a:rPr lang="en-US" altLang="ko-KR" sz="1200" b="0" dirty="0"/>
              <a:t>&gt; </a:t>
            </a:r>
            <a:r>
              <a:rPr lang="ko-KR" altLang="en-US" sz="1200" b="0" dirty="0"/>
              <a:t>번개타입의 드래곤이 </a:t>
            </a:r>
            <a:r>
              <a:rPr lang="ko-KR" altLang="en-US" sz="1200" b="0" dirty="0" err="1"/>
              <a:t>나올만한</a:t>
            </a:r>
            <a:r>
              <a:rPr lang="ko-KR" altLang="en-US" sz="1200" b="0" dirty="0"/>
              <a:t> 배경</a:t>
            </a:r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 진실에 드리운 어둠</a:t>
            </a:r>
            <a:r>
              <a:rPr lang="en-US" altLang="ko-KR" dirty="0"/>
              <a:t>(</a:t>
            </a:r>
            <a:r>
              <a:rPr lang="ko-KR" altLang="en-US" dirty="0" err="1"/>
              <a:t>아율른</a:t>
            </a:r>
            <a:r>
              <a:rPr lang="en-US" altLang="ko-KR" dirty="0"/>
              <a:t>), </a:t>
            </a:r>
            <a:r>
              <a:rPr lang="ko-KR" altLang="en-US" dirty="0" err="1"/>
              <a:t>씰</a:t>
            </a:r>
            <a:r>
              <a:rPr lang="ko-KR" altLang="en-US" dirty="0"/>
              <a:t> 키퍼</a:t>
            </a:r>
            <a:r>
              <a:rPr lang="en-US" altLang="ko-KR" dirty="0"/>
              <a:t>(</a:t>
            </a:r>
            <a:r>
              <a:rPr lang="ko-KR" altLang="en-US" dirty="0" err="1"/>
              <a:t>하이데</a:t>
            </a:r>
            <a:r>
              <a:rPr lang="en-US" altLang="ko-KR" dirty="0"/>
              <a:t>), </a:t>
            </a:r>
            <a:r>
              <a:rPr lang="ko-KR" altLang="en-US" dirty="0"/>
              <a:t>시간의 수호자</a:t>
            </a:r>
            <a:r>
              <a:rPr lang="en-US" altLang="ko-KR" dirty="0"/>
              <a:t>(</a:t>
            </a:r>
            <a:r>
              <a:rPr lang="ko-KR" altLang="en-US" dirty="0" err="1"/>
              <a:t>하이데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1" name="Picture 8" descr="ë§ìì  ííì ëí ì´ë¯¸ì§ ê²ìê²°ê³¼">
            <a:extLst>
              <a:ext uri="{FF2B5EF4-FFF2-40B4-BE49-F238E27FC236}">
                <a16:creationId xmlns="" xmlns:a16="http://schemas.microsoft.com/office/drawing/2014/main" id="{3289473E-E7B6-4E6B-81E9-D18EB77164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6" y="1300163"/>
            <a:ext cx="3065873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ë§ìì  íì´ë°ì ëí ì´ë¯¸ì§ ê²ìê²°ê³¼">
            <a:extLst>
              <a:ext uri="{FF2B5EF4-FFF2-40B4-BE49-F238E27FC236}">
                <a16:creationId xmlns="" xmlns:a16="http://schemas.microsoft.com/office/drawing/2014/main" id="{9E57744F-72ED-45F7-B763-50BC1F9E9CC7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8" y="3362325"/>
            <a:ext cx="3070860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ë§ìì  ë°°ê²½ì ëí ì´ë¯¸ì§ ê²ìê²°ê³¼">
            <a:extLst>
              <a:ext uri="{FF2B5EF4-FFF2-40B4-BE49-F238E27FC236}">
                <a16:creationId xmlns="" xmlns:a16="http://schemas.microsoft.com/office/drawing/2014/main" id="{1AE63A51-BFA1-48E2-9792-99A2E3943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610" y="3362325"/>
            <a:ext cx="3070859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291847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몬스터</a:t>
            </a:r>
            <a:r>
              <a:rPr lang="ko-KR" altLang="en-US" sz="1200" b="1" dirty="0">
                <a:solidFill>
                  <a:schemeClr val="bg1"/>
                </a:solidFill>
              </a:rPr>
              <a:t> 침입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495676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뒤틀린 시공간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0170" y="4956765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번개 타입 </a:t>
            </a:r>
            <a:r>
              <a:rPr lang="ko-KR" altLang="en-US" sz="1200" b="1" dirty="0" err="1">
                <a:solidFill>
                  <a:schemeClr val="bg1"/>
                </a:solidFill>
              </a:rPr>
              <a:t>드래곤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="" xmlns:a16="http://schemas.microsoft.com/office/drawing/2014/main" id="{4E4C0692-8709-4ECF-A63D-28D5CEA4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23841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="" xmlns:a16="http://schemas.microsoft.com/office/drawing/2014/main" id="{478E93D2-28C7-4FC9-BE2B-A4B1E6C9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20932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="" xmlns:a16="http://schemas.microsoft.com/office/drawing/2014/main" id="{16341456-D9CE-41A5-B8B8-82EEB1B0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28965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="" xmlns:a16="http://schemas.microsoft.com/office/drawing/2014/main" id="{88681DD9-D5DC-4AA5-AE2D-AE86013C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14222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="" xmlns:a16="http://schemas.microsoft.com/office/drawing/2014/main" id="{A30B9AEB-78B3-472E-8675-147AEE631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27077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>
            <a:extLst>
              <a:ext uri="{FF2B5EF4-FFF2-40B4-BE49-F238E27FC236}">
                <a16:creationId xmlns="" xmlns:a16="http://schemas.microsoft.com/office/drawing/2014/main" id="{C8A3B335-8B98-4A68-A4C4-80F7D1DA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19044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="" xmlns:a16="http://schemas.microsoft.com/office/drawing/2014/main" id="{CE23A7DC-A627-4B02-9742-CCD45179FE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6" y="1228965"/>
            <a:ext cx="3473680" cy="201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마비노기 영웅전의 스토리텔링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9991C60-FD68-4498-91EA-A614632AE1D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해당 에피소드의 간략한 스토리</a:t>
            </a:r>
            <a:endParaRPr lang="en-US" altLang="ko-KR" sz="1600" dirty="0"/>
          </a:p>
          <a:p>
            <a:r>
              <a:rPr lang="ko-KR" altLang="en-US" sz="1100" b="0" dirty="0" err="1"/>
              <a:t>ㆍ</a:t>
            </a:r>
            <a:r>
              <a:rPr lang="ko-KR" altLang="en-US" sz="1100" b="0" dirty="0"/>
              <a:t> </a:t>
            </a:r>
            <a:r>
              <a:rPr lang="ko-KR" altLang="en-US" sz="1100" b="0" dirty="0" err="1"/>
              <a:t>아율른에서</a:t>
            </a:r>
            <a:r>
              <a:rPr lang="ko-KR" altLang="en-US" sz="1100" b="0" dirty="0"/>
              <a:t> </a:t>
            </a:r>
            <a:r>
              <a:rPr lang="ko-KR" altLang="en-US" sz="1100" b="0" dirty="0" err="1"/>
              <a:t>카타콤과</a:t>
            </a:r>
            <a:r>
              <a:rPr lang="ko-KR" altLang="en-US" sz="1100" b="0" dirty="0"/>
              <a:t> 관련된 조각을 발견</a:t>
            </a:r>
            <a:r>
              <a:rPr lang="en-US" altLang="ko-KR" sz="1100" b="0" dirty="0"/>
              <a:t>, </a:t>
            </a:r>
            <a:r>
              <a:rPr lang="ko-KR" altLang="en-US" sz="1100" b="0" dirty="0" err="1"/>
              <a:t>법황청이</a:t>
            </a:r>
            <a:r>
              <a:rPr lang="ko-KR" altLang="en-US" sz="1100" b="0" dirty="0"/>
              <a:t> 무언가를 숨기고 있다는 것을 알아냈었다</a:t>
            </a:r>
            <a:r>
              <a:rPr lang="en-US" altLang="ko-KR" sz="1100" b="0" dirty="0"/>
              <a:t>. </a:t>
            </a:r>
            <a:r>
              <a:rPr lang="ko-KR" altLang="en-US" sz="1100" b="0" dirty="0" err="1"/>
              <a:t>법황청이</a:t>
            </a:r>
            <a:r>
              <a:rPr lang="ko-KR" altLang="en-US" sz="1100" b="0" dirty="0"/>
              <a:t> 선수를 쳐</a:t>
            </a:r>
            <a:r>
              <a:rPr lang="en-US" altLang="ko-KR" sz="1100" b="0" dirty="0"/>
              <a:t>, </a:t>
            </a:r>
            <a:r>
              <a:rPr lang="ko-KR" altLang="en-US" sz="1100" b="0" dirty="0" err="1"/>
              <a:t>오르텔의</a:t>
            </a:r>
            <a:r>
              <a:rPr lang="ko-KR" altLang="en-US" sz="1100" b="0" dirty="0"/>
              <a:t> 모든 사람을 반역자로 취급해 죽이려고 든다</a:t>
            </a:r>
            <a:r>
              <a:rPr lang="en-US" altLang="ko-KR" sz="1100" b="0" dirty="0"/>
              <a:t>. </a:t>
            </a:r>
          </a:p>
          <a:p>
            <a:r>
              <a:rPr lang="ko-KR" altLang="en-US" sz="1100" b="0" dirty="0" err="1"/>
              <a:t>ㆍ</a:t>
            </a:r>
            <a:r>
              <a:rPr lang="ko-KR" altLang="en-US" sz="1100" b="0" dirty="0"/>
              <a:t> </a:t>
            </a:r>
            <a:r>
              <a:rPr lang="ko-KR" altLang="en-US" sz="1100" b="0" dirty="0" err="1"/>
              <a:t>법황청이</a:t>
            </a:r>
            <a:r>
              <a:rPr lang="ko-KR" altLang="en-US" sz="1100" b="0" dirty="0"/>
              <a:t> 자신을 </a:t>
            </a:r>
            <a:r>
              <a:rPr lang="ko-KR" altLang="en-US" sz="1100" b="0" dirty="0" err="1"/>
              <a:t>살려둘</a:t>
            </a:r>
            <a:r>
              <a:rPr lang="ko-KR" altLang="en-US" sz="1100" b="0" dirty="0"/>
              <a:t> 생각이 없다는 것을 깨달은 </a:t>
            </a:r>
            <a:r>
              <a:rPr lang="ko-KR" altLang="en-US" sz="1100" b="0" dirty="0" err="1"/>
              <a:t>잉켈스는</a:t>
            </a:r>
            <a:r>
              <a:rPr lang="ko-KR" altLang="en-US" sz="1100" b="0" dirty="0"/>
              <a:t> 결국 어차피 </a:t>
            </a:r>
            <a:r>
              <a:rPr lang="ko-KR" altLang="en-US" sz="1100" b="0" dirty="0" err="1"/>
              <a:t>죽을거</a:t>
            </a:r>
            <a:r>
              <a:rPr lang="ko-KR" altLang="en-US" sz="1100" b="0" dirty="0"/>
              <a:t> 반역 아닌 반역을 저지르게 된 것</a:t>
            </a:r>
            <a:r>
              <a:rPr lang="en-US" altLang="ko-KR" sz="1100" b="0" dirty="0"/>
              <a:t>. </a:t>
            </a:r>
          </a:p>
          <a:p>
            <a:r>
              <a:rPr lang="ko-KR" altLang="en-US" sz="1100" b="0" dirty="0" err="1"/>
              <a:t>ㆍ</a:t>
            </a:r>
            <a:r>
              <a:rPr lang="ko-KR" altLang="en-US" sz="1100" b="0" dirty="0"/>
              <a:t> 이 과정에서 전원이 </a:t>
            </a:r>
            <a:r>
              <a:rPr lang="ko-KR" altLang="en-US" sz="1100" b="0" dirty="0" err="1"/>
              <a:t>블러디</a:t>
            </a:r>
            <a:r>
              <a:rPr lang="ko-KR" altLang="en-US" sz="1100" b="0" dirty="0"/>
              <a:t> </a:t>
            </a:r>
            <a:r>
              <a:rPr lang="ko-KR" altLang="en-US" sz="1100" b="0" dirty="0" err="1"/>
              <a:t>셰이드를</a:t>
            </a:r>
            <a:r>
              <a:rPr lang="ko-KR" altLang="en-US" sz="1100" b="0" dirty="0"/>
              <a:t> 먹고 </a:t>
            </a:r>
            <a:r>
              <a:rPr lang="ko-KR" altLang="en-US" sz="1100" b="0" dirty="0" err="1"/>
              <a:t>반마족화</a:t>
            </a:r>
            <a:r>
              <a:rPr lang="ko-KR" altLang="en-US" sz="1100" b="0" dirty="0"/>
              <a:t> 된다</a:t>
            </a:r>
            <a:r>
              <a:rPr lang="en-US" altLang="ko-KR" sz="1100" b="0" dirty="0"/>
              <a:t>.</a:t>
            </a:r>
            <a:br>
              <a:rPr lang="en-US" altLang="ko-KR" sz="1100" b="0" dirty="0"/>
            </a:br>
            <a:r>
              <a:rPr lang="ko-KR" altLang="en-US" sz="1100" b="0" dirty="0" err="1"/>
              <a:t>ㆍ</a:t>
            </a:r>
            <a:r>
              <a:rPr lang="ko-KR" altLang="en-US" sz="1100" b="0" dirty="0"/>
              <a:t> </a:t>
            </a:r>
            <a:r>
              <a:rPr lang="ko-KR" altLang="en-US" sz="1100" b="0" dirty="0" err="1"/>
              <a:t>법황청의</a:t>
            </a:r>
            <a:r>
              <a:rPr lang="ko-KR" altLang="en-US" sz="1100" b="0" dirty="0"/>
              <a:t> 탄압 명령을 꺼려했지만 아이단의 부탁으로 </a:t>
            </a:r>
            <a:r>
              <a:rPr lang="ko-KR" altLang="en-US" sz="1100" b="0" dirty="0" err="1"/>
              <a:t>오르텔</a:t>
            </a:r>
            <a:r>
              <a:rPr lang="ko-KR" altLang="en-US" sz="1100" b="0" dirty="0"/>
              <a:t> 성으로 간 플레이어와 격돌</a:t>
            </a:r>
            <a:r>
              <a:rPr lang="en-US" altLang="ko-KR" sz="1100" b="0" dirty="0"/>
              <a:t>, </a:t>
            </a:r>
            <a:r>
              <a:rPr lang="ko-KR" altLang="en-US" sz="1100" b="0" dirty="0"/>
              <a:t>패배하게 된다</a:t>
            </a:r>
            <a:r>
              <a:rPr lang="en-US" altLang="ko-KR" sz="1100" b="0" dirty="0"/>
              <a:t>. </a:t>
            </a:r>
            <a:r>
              <a:rPr lang="ko-KR" altLang="en-US" sz="1100" b="0" dirty="0"/>
              <a:t>그리고</a:t>
            </a:r>
            <a:r>
              <a:rPr lang="en-US" altLang="ko-KR" sz="1100" b="0" dirty="0"/>
              <a:t>….</a:t>
            </a: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마비노기 영웅전의 이미지</a:t>
            </a:r>
            <a:endParaRPr lang="en-US" altLang="ko-KR" sz="1600" dirty="0"/>
          </a:p>
          <a:p>
            <a:r>
              <a:rPr lang="ko-KR" altLang="en-US" sz="1100" b="0" dirty="0" err="1"/>
              <a:t>ㆍ</a:t>
            </a:r>
            <a:r>
              <a:rPr lang="ko-KR" altLang="en-US" sz="1100" b="0" dirty="0"/>
              <a:t> 흑과 백색</a:t>
            </a:r>
            <a:r>
              <a:rPr lang="en-US" altLang="ko-KR" sz="1100" b="0" dirty="0"/>
              <a:t>, </a:t>
            </a:r>
            <a:r>
              <a:rPr lang="ko-KR" altLang="en-US" sz="1100" b="0" dirty="0"/>
              <a:t>명암 차이를 넣어 상황을 고조</a:t>
            </a:r>
            <a:endParaRPr lang="en-US" altLang="ko-KR" sz="1100" b="0" dirty="0"/>
          </a:p>
          <a:p>
            <a:r>
              <a:rPr lang="ko-KR" altLang="en-US" sz="1100" b="0" dirty="0" err="1"/>
              <a:t>ㆍ</a:t>
            </a:r>
            <a:r>
              <a:rPr lang="ko-KR" altLang="en-US" sz="1100" b="0" dirty="0"/>
              <a:t> 캐릭터의 얼굴이나 상황 묘사로 </a:t>
            </a:r>
            <a:r>
              <a:rPr lang="ko-KR" altLang="en-US" sz="1200" dirty="0"/>
              <a:t>개성과 스토리에 몰입</a:t>
            </a:r>
            <a:endParaRPr lang="en-US" altLang="ko-KR" sz="1100" b="0" dirty="0"/>
          </a:p>
          <a:p>
            <a:endParaRPr lang="en-US" altLang="ko-KR" sz="1200" b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 우리 모두를 죽여도</a:t>
            </a:r>
            <a:r>
              <a:rPr lang="en-US" altLang="ko-KR" dirty="0"/>
              <a:t>(</a:t>
            </a:r>
            <a:r>
              <a:rPr lang="ko-KR" altLang="en-US" dirty="0" err="1"/>
              <a:t>오르텔</a:t>
            </a:r>
            <a:r>
              <a:rPr lang="ko-KR" altLang="en-US" dirty="0"/>
              <a:t> 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1" name="Picture 2" descr="ê´ë ¨ ì´ë¯¸ì§">
            <a:extLst>
              <a:ext uri="{FF2B5EF4-FFF2-40B4-BE49-F238E27FC236}">
                <a16:creationId xmlns="" xmlns:a16="http://schemas.microsoft.com/office/drawing/2014/main" id="{CB620F3C-6250-490A-80E4-178A9CE30F8A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2" y="3362325"/>
            <a:ext cx="3395311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2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유사 장르 게임 분석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ko-KR" altLang="en-US" dirty="0"/>
              <a:t>마비노기 영웅전의 스토리텔링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9991C60-FD68-4498-91EA-A614632AE1D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ko-KR" altLang="en-US" sz="1600" dirty="0"/>
              <a:t>마비노기 영웅전의 음악</a:t>
            </a:r>
            <a:endParaRPr lang="en-US" altLang="ko-KR" sz="1600" dirty="0"/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에피소드의 보스별로 다양한 음악이 존재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>
                <a:sym typeface="Wingdings" panose="05000000000000000000" pitchFamily="2" charset="2"/>
              </a:rPr>
              <a:t>└</a:t>
            </a:r>
            <a:r>
              <a:rPr lang="en-US" altLang="ko-KR" sz="1200" b="0" dirty="0">
                <a:sym typeface="Wingdings" panose="05000000000000000000" pitchFamily="2" charset="2"/>
              </a:rPr>
              <a:t>&gt; </a:t>
            </a:r>
            <a:r>
              <a:rPr lang="ko-KR" altLang="en-US" sz="1200" b="0" dirty="0">
                <a:sym typeface="Wingdings" panose="05000000000000000000" pitchFamily="2" charset="2"/>
              </a:rPr>
              <a:t>보스전에서는 긴장감을 고조시키기 위해 웅장한 느낌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마을</a:t>
            </a:r>
            <a:r>
              <a:rPr lang="en-US" altLang="ko-KR" sz="1200" b="0" dirty="0">
                <a:sym typeface="Wingdings" panose="05000000000000000000" pitchFamily="2" charset="2"/>
              </a:rPr>
              <a:t>(</a:t>
            </a:r>
            <a:r>
              <a:rPr lang="ko-KR" altLang="en-US" sz="1200" b="0" dirty="0" err="1">
                <a:sym typeface="Wingdings" panose="05000000000000000000" pitchFamily="2" charset="2"/>
              </a:rPr>
              <a:t>콜헨</a:t>
            </a:r>
            <a:r>
              <a:rPr lang="en-US" altLang="ko-KR" sz="1200" b="0" dirty="0">
                <a:sym typeface="Wingdings" panose="05000000000000000000" pitchFamily="2" charset="2"/>
              </a:rPr>
              <a:t>, </a:t>
            </a:r>
            <a:r>
              <a:rPr lang="ko-KR" altLang="en-US" sz="1200" b="0" dirty="0">
                <a:sym typeface="Wingdings" panose="05000000000000000000" pitchFamily="2" charset="2"/>
              </a:rPr>
              <a:t>로체스터</a:t>
            </a:r>
            <a:r>
              <a:rPr lang="en-US" altLang="ko-KR" sz="1200" b="0" dirty="0">
                <a:sym typeface="Wingdings" panose="05000000000000000000" pitchFamily="2" charset="2"/>
              </a:rPr>
              <a:t>)</a:t>
            </a:r>
            <a:r>
              <a:rPr lang="ko-KR" altLang="en-US" sz="1200" b="0" dirty="0">
                <a:sym typeface="Wingdings" panose="05000000000000000000" pitchFamily="2" charset="2"/>
              </a:rPr>
              <a:t>과 던전 별로 다양한 음악이 존재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>
                <a:sym typeface="Wingdings" panose="05000000000000000000" pitchFamily="2" charset="2"/>
              </a:rPr>
              <a:t>└</a:t>
            </a:r>
            <a:r>
              <a:rPr lang="en-US" altLang="ko-KR" sz="1200" b="0" dirty="0">
                <a:sym typeface="Wingdings" panose="05000000000000000000" pitchFamily="2" charset="2"/>
              </a:rPr>
              <a:t>&gt; </a:t>
            </a:r>
            <a:r>
              <a:rPr lang="ko-KR" altLang="en-US" sz="1200" b="0" dirty="0">
                <a:sym typeface="Wingdings" panose="05000000000000000000" pitchFamily="2" charset="2"/>
              </a:rPr>
              <a:t>내가 </a:t>
            </a:r>
            <a:r>
              <a:rPr lang="ko-KR" altLang="en-US" dirty="0">
                <a:sym typeface="Wingdings" panose="05000000000000000000" pitchFamily="2" charset="2"/>
              </a:rPr>
              <a:t>해당 장소에 있는 느낌을 주어 </a:t>
            </a:r>
            <a:r>
              <a:rPr lang="ko-KR" altLang="en-US" dirty="0" err="1">
                <a:sym typeface="Wingdings" panose="05000000000000000000" pitchFamily="2" charset="2"/>
              </a:rPr>
              <a:t>몰입감</a:t>
            </a:r>
            <a:r>
              <a:rPr lang="ko-KR" altLang="en-US" dirty="0">
                <a:sym typeface="Wingdings" panose="05000000000000000000" pitchFamily="2" charset="2"/>
              </a:rPr>
              <a:t>↑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en-US" altLang="ko-KR" sz="1200" b="0" dirty="0"/>
          </a:p>
          <a:p>
            <a:r>
              <a:rPr lang="ko-KR" altLang="en-US" sz="1600" dirty="0"/>
              <a:t>마비노기 영웅전의 영상</a:t>
            </a:r>
            <a:endParaRPr lang="en-US" altLang="ko-KR" sz="1600" dirty="0"/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에피소드의 막바지에 나옴 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>
                <a:sym typeface="Wingdings" panose="05000000000000000000" pitchFamily="2" charset="2"/>
              </a:rPr>
              <a:t>└</a:t>
            </a:r>
            <a:r>
              <a:rPr lang="en-US" altLang="ko-KR" sz="1200" b="0" dirty="0">
                <a:sym typeface="Wingdings" panose="05000000000000000000" pitchFamily="2" charset="2"/>
              </a:rPr>
              <a:t>&gt; </a:t>
            </a:r>
            <a:r>
              <a:rPr lang="ko-KR" altLang="en-US" sz="1200" b="0" dirty="0">
                <a:sym typeface="Wingdings" panose="05000000000000000000" pitchFamily="2" charset="2"/>
              </a:rPr>
              <a:t>시간 및 비용의 문제로 최대한 적게 사용한 듯 함</a:t>
            </a:r>
            <a:endParaRPr lang="en-US" altLang="ko-KR" sz="1200" b="0" dirty="0">
              <a:sym typeface="Wingdings" panose="05000000000000000000" pitchFamily="2" charset="2"/>
            </a:endParaRPr>
          </a:p>
          <a:p>
            <a:r>
              <a:rPr lang="ko-KR" altLang="en-US" sz="1200" b="0" dirty="0" err="1">
                <a:sym typeface="Wingdings" panose="05000000000000000000" pitchFamily="2" charset="2"/>
              </a:rPr>
              <a:t>ㆍ</a:t>
            </a:r>
            <a:r>
              <a:rPr lang="ko-KR" altLang="en-US" sz="1200" b="0" dirty="0">
                <a:sym typeface="Wingdings" panose="05000000000000000000" pitchFamily="2" charset="2"/>
              </a:rPr>
              <a:t> 에피소드를 마무리 시키기 위해 가장 </a:t>
            </a:r>
            <a:r>
              <a:rPr lang="ko-KR" altLang="en-US" dirty="0">
                <a:sym typeface="Wingdings" panose="05000000000000000000" pitchFamily="2" charset="2"/>
              </a:rPr>
              <a:t>효과적인 수단인 영상을 사용</a:t>
            </a:r>
            <a:r>
              <a:rPr lang="ko-KR" altLang="en-US" sz="1200" b="0" dirty="0">
                <a:sym typeface="Wingdings" panose="05000000000000000000" pitchFamily="2" charset="2"/>
              </a:rPr>
              <a:t>하였음</a:t>
            </a:r>
            <a:endParaRPr lang="ko-KR" altLang="en-US" sz="120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: </a:t>
            </a:r>
            <a:r>
              <a:rPr lang="ko-KR" altLang="en-US" dirty="0"/>
              <a:t>마비노기 영웅전 </a:t>
            </a:r>
            <a:r>
              <a:rPr lang="ko-KR" altLang="en-US" dirty="0" err="1"/>
              <a:t>엘쿨루스</a:t>
            </a:r>
            <a:r>
              <a:rPr lang="ko-KR" altLang="en-US" dirty="0"/>
              <a:t> 이후</a:t>
            </a:r>
            <a:r>
              <a:rPr lang="en-US" altLang="ko-KR" dirty="0"/>
              <a:t>(</a:t>
            </a:r>
            <a:r>
              <a:rPr lang="ko-KR" altLang="en-US" dirty="0" err="1"/>
              <a:t>하이데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="" xmlns:a16="http://schemas.microsoft.com/office/drawing/2014/main" id="{11FBA091-5DC9-490A-957F-E1EBE05978C5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423863" y="3377450"/>
            <a:ext cx="3600450" cy="1889037"/>
          </a:xfrm>
          <a:prstGeom prst="rect">
            <a:avLst/>
          </a:prstGeom>
        </p:spPr>
      </p:pic>
      <p:pic>
        <p:nvPicPr>
          <p:cNvPr id="12" name="내용 개체 틀 11">
            <a:extLst>
              <a:ext uri="{FF2B5EF4-FFF2-40B4-BE49-F238E27FC236}">
                <a16:creationId xmlns="" xmlns:a16="http://schemas.microsoft.com/office/drawing/2014/main" id="{37C432C8-00D6-49D9-B48F-0BE05A27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625" y="1306308"/>
            <a:ext cx="3609975" cy="19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5BD490-1A75-4ED0-955B-A436136F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효과적인 </a:t>
            </a:r>
            <a:r>
              <a:rPr lang="ko-KR" altLang="en-US" dirty="0" err="1"/>
              <a:t>스토리텔링</a:t>
            </a:r>
            <a:r>
              <a:rPr lang="ko-KR" altLang="en-US" dirty="0"/>
              <a:t> 도출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BA74A7F-1779-43E3-9D69-99BCC6884BC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 err="1"/>
              <a:t>스토리텔링을</a:t>
            </a:r>
            <a:r>
              <a:rPr lang="ko-KR" altLang="en-US" sz="1400" dirty="0"/>
              <a:t> 위해 고려할 것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86391376-28E3-4389-9BEA-0AD128D6D1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139952" y="1273324"/>
            <a:ext cx="288032" cy="40324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내용 개체 틀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80995"/>
              </p:ext>
            </p:extLst>
          </p:nvPr>
        </p:nvGraphicFramePr>
        <p:xfrm>
          <a:off x="428619" y="1201316"/>
          <a:ext cx="8391852" cy="38917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8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965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구분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제약사항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제약사항에 대한 설명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모</a:t>
                      </a:r>
                      <a:endParaRPr lang="en-US" altLang="ko-KR" sz="1100" b="1" dirty="0"/>
                    </a:p>
                    <a:p>
                      <a:pPr algn="ctr" latinLnBrk="1"/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바</a:t>
                      </a:r>
                      <a:endParaRPr lang="en-US" altLang="ko-KR" sz="1100" b="1" dirty="0"/>
                    </a:p>
                    <a:p>
                      <a:pPr algn="ctr" latinLnBrk="1"/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일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디스플레이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및 조작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작은 화면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터치를 통한 불편한 조작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dirty="0">
                          <a:sym typeface="Malgun Gothic"/>
                        </a:rPr>
                        <a:t>입</a:t>
                      </a:r>
                      <a:r>
                        <a:rPr lang="ko-KR" altLang="en-US" sz="900" dirty="0">
                          <a:sym typeface="Malgun Gothic"/>
                        </a:rPr>
                        <a:t>출력 </a:t>
                      </a:r>
                      <a:r>
                        <a:rPr lang="ko-KR" sz="900" dirty="0">
                          <a:sym typeface="Malgun Gothic"/>
                        </a:rPr>
                        <a:t>장치가 </a:t>
                      </a:r>
                      <a:r>
                        <a:rPr lang="ko-KR" altLang="en-US" sz="900" dirty="0">
                          <a:sym typeface="Malgun Gothic"/>
                        </a:rPr>
                        <a:t>동일</a:t>
                      </a:r>
                      <a:r>
                        <a:rPr lang="ko-KR" sz="900" dirty="0">
                          <a:sym typeface="Malgun Gothic"/>
                        </a:rPr>
                        <a:t> 화면에서 진행</a:t>
                      </a:r>
                      <a:r>
                        <a:rPr lang="ko-KR" altLang="en-US" sz="900" dirty="0">
                          <a:sym typeface="Malgun Gothic"/>
                        </a:rPr>
                        <a:t>되기에</a:t>
                      </a:r>
                      <a:r>
                        <a:rPr lang="ko-KR" sz="900" dirty="0">
                          <a:sym typeface="Malgun Gothic"/>
                        </a:rPr>
                        <a:t> 화면</a:t>
                      </a:r>
                      <a:r>
                        <a:rPr lang="en-US" altLang="ko-KR" sz="900" dirty="0">
                          <a:sym typeface="Malgun Gothic"/>
                        </a:rPr>
                        <a:t> </a:t>
                      </a:r>
                      <a:r>
                        <a:rPr lang="ko-KR" altLang="en-US" sz="900" dirty="0">
                          <a:sym typeface="Malgun Gothic"/>
                        </a:rPr>
                        <a:t>공간</a:t>
                      </a:r>
                      <a:r>
                        <a:rPr lang="ko-KR" sz="900" dirty="0">
                          <a:sym typeface="Malgun Gothic"/>
                        </a:rPr>
                        <a:t>이 타 </a:t>
                      </a:r>
                      <a:r>
                        <a:rPr lang="ko-KR" sz="900" dirty="0" err="1">
                          <a:sym typeface="Malgun Gothic"/>
                        </a:rPr>
                        <a:t>플렛폼에</a:t>
                      </a:r>
                      <a:r>
                        <a:rPr lang="ko-KR" sz="900" dirty="0">
                          <a:sym typeface="Malgun Gothic"/>
                        </a:rPr>
                        <a:t> 비해 작다 </a:t>
                      </a:r>
                      <a:endParaRPr sz="9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플레이 타임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짧은 플레이타임으로 적은 몰입도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스토리 이해도가 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err="1">
                          <a:sym typeface="Malgun Gothic"/>
                        </a:rPr>
                        <a:t>모바일</a:t>
                      </a:r>
                      <a:r>
                        <a:rPr lang="ko-KR" altLang="en-US" sz="900" dirty="0">
                          <a:sym typeface="Malgun Gothic"/>
                        </a:rPr>
                        <a:t> 게임 특성상 플레이 타임이 </a:t>
                      </a:r>
                      <a:r>
                        <a:rPr lang="ko-KR" sz="900" dirty="0">
                          <a:sym typeface="Malgun Gothic"/>
                        </a:rPr>
                        <a:t>짧</a:t>
                      </a:r>
                      <a:r>
                        <a:rPr lang="ko-KR" altLang="en-US" sz="900" dirty="0">
                          <a:sym typeface="Malgun Gothic"/>
                        </a:rPr>
                        <a:t>아 </a:t>
                      </a:r>
                      <a:r>
                        <a:rPr lang="ko-KR" sz="900" dirty="0">
                          <a:sym typeface="Malgun Gothic"/>
                        </a:rPr>
                        <a:t>스토리를 게임 안에서</a:t>
                      </a:r>
                      <a:r>
                        <a:rPr lang="en-US" altLang="ko-KR" sz="900" dirty="0">
                          <a:sym typeface="Malgun Gothic"/>
                        </a:rPr>
                        <a:t> </a:t>
                      </a:r>
                      <a:r>
                        <a:rPr lang="ko-KR" altLang="en-US" sz="900" dirty="0">
                          <a:sym typeface="Malgun Gothic"/>
                        </a:rPr>
                        <a:t>모두</a:t>
                      </a:r>
                      <a:r>
                        <a:rPr lang="ko-KR" sz="900" dirty="0">
                          <a:sym typeface="Malgun Gothic"/>
                        </a:rPr>
                        <a:t> 보여 </a:t>
                      </a:r>
                      <a:r>
                        <a:rPr lang="ko-KR" altLang="en-US" sz="900" dirty="0">
                          <a:sym typeface="Malgun Gothic"/>
                        </a:rPr>
                        <a:t>주기 어렵다</a:t>
                      </a:r>
                      <a:r>
                        <a:rPr lang="en-US" altLang="ko-KR" sz="900" dirty="0">
                          <a:sym typeface="Malgun Gothic"/>
                        </a:rPr>
                        <a:t>. </a:t>
                      </a:r>
                      <a:r>
                        <a:rPr lang="ko-KR" altLang="en-US" sz="900" dirty="0">
                          <a:sym typeface="Malgun Gothic"/>
                        </a:rPr>
                        <a:t>그리고 짧게 플레이 하기에 스토리에 대한 이해도가 낮을 수 밖에 없다</a:t>
                      </a:r>
                      <a:r>
                        <a:rPr lang="en-US" altLang="ko-KR" sz="900" dirty="0">
                          <a:sym typeface="Malgun Gothic"/>
                        </a:rPr>
                        <a:t>.</a:t>
                      </a:r>
                      <a:endParaRPr sz="9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u="none" strike="noStrike" cap="none" dirty="0"/>
                        <a:t>장</a:t>
                      </a:r>
                      <a:r>
                        <a:rPr lang="ko-KR" altLang="en-US" sz="1100" b="1" u="none" strike="noStrike" cap="none" dirty="0"/>
                        <a:t>르</a:t>
                      </a:r>
                      <a:endParaRPr sz="1100" b="1" u="none" strike="noStrike" cap="none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/>
                        <a:t>액션 게임의 빠른 템포</a:t>
                      </a:r>
                      <a:endParaRPr lang="en-US" altLang="ko-KR" sz="900" b="0" u="none" strike="noStrike" cap="none" dirty="0"/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 err="1"/>
                        <a:t>롤플레잉</a:t>
                      </a:r>
                      <a:r>
                        <a:rPr lang="ko-KR" altLang="en-US" sz="900" b="0" u="none" strike="noStrike" cap="none" dirty="0"/>
                        <a:t> 장르의 </a:t>
                      </a:r>
                      <a:r>
                        <a:rPr lang="ko-KR" altLang="en-US" sz="900" b="0" u="none" strike="noStrike" cap="none" dirty="0" err="1"/>
                        <a:t>역활극</a:t>
                      </a:r>
                      <a:endParaRPr lang="en-US" altLang="ko-KR" sz="900" b="0" u="none" strike="noStrike" cap="none" dirty="0"/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u="none" strike="noStrike" cap="none" dirty="0"/>
                        <a:t>액션 장르와 롤플레잉 장르 사이의 상충되는 문제</a:t>
                      </a:r>
                      <a:r>
                        <a:rPr lang="en-US" altLang="ko-KR" sz="900" u="none" strike="noStrike" cap="none" dirty="0"/>
                        <a:t>(</a:t>
                      </a:r>
                      <a:r>
                        <a:rPr lang="ko-KR" altLang="en-US" sz="900" u="none" strike="noStrike" cap="none" dirty="0"/>
                        <a:t>빠른 템포와 </a:t>
                      </a:r>
                      <a:r>
                        <a:rPr lang="ko-KR" altLang="en-US" sz="900" u="none" strike="noStrike" cap="none" dirty="0" err="1"/>
                        <a:t>역활극</a:t>
                      </a:r>
                      <a:r>
                        <a:rPr lang="en-US" altLang="ko-KR" sz="900" u="none" strike="noStrike" cap="none" dirty="0"/>
                        <a:t>)</a:t>
                      </a:r>
                      <a:r>
                        <a:rPr lang="ko-KR" altLang="en-US" sz="900" u="none" strike="noStrike" cap="none" dirty="0"/>
                        <a:t>가 존재한다</a:t>
                      </a:r>
                      <a:r>
                        <a:rPr lang="en-US" altLang="ko-KR" sz="900" u="none" strike="noStrike" cap="none" dirty="0"/>
                        <a:t>.</a:t>
                      </a:r>
                      <a:endParaRPr sz="900" b="0" u="none" strike="noStrike" cap="none" dirty="0"/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 dirty="0"/>
                        <a:t>소재</a:t>
                      </a:r>
                      <a:endParaRPr sz="1100" b="1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대중적과 </a:t>
                      </a:r>
                      <a:r>
                        <a:rPr lang="ko-KR" altLang="en-US" sz="900" dirty="0" err="1">
                          <a:solidFill>
                            <a:srgbClr val="000000"/>
                          </a:solidFill>
                        </a:rPr>
                        <a:t>매니악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 장르의 흡입력</a:t>
                      </a:r>
                      <a:endParaRPr lang="en-US" altLang="ko-KR" sz="900" dirty="0">
                        <a:solidFill>
                          <a:srgbClr val="000000"/>
                        </a:solidFill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대중적인 소재의 지루함과 단조로움 </a:t>
                      </a:r>
                      <a:endParaRPr lang="en-US" altLang="ko-KR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900" dirty="0" err="1"/>
                        <a:t>매니악</a:t>
                      </a:r>
                      <a:r>
                        <a:rPr lang="ko-KR" altLang="en-US" sz="900" dirty="0"/>
                        <a:t> 소재와 대중적인 소재에 </a:t>
                      </a:r>
                      <a:r>
                        <a:rPr lang="ko-KR" altLang="en-US" sz="900" b="1" dirty="0"/>
                        <a:t>따</a:t>
                      </a:r>
                      <a:r>
                        <a:rPr lang="ko-KR" altLang="en-US" sz="900" dirty="0"/>
                        <a:t>른 장단점이 존재한다</a:t>
                      </a:r>
                      <a:r>
                        <a:rPr lang="en-US" altLang="ko-KR" sz="900" dirty="0"/>
                        <a:t>.</a:t>
                      </a:r>
                      <a:r>
                        <a:rPr lang="en-US" altLang="ko-KR" sz="900" baseline="0" dirty="0"/>
                        <a:t> </a:t>
                      </a:r>
                      <a:r>
                        <a:rPr lang="ko-KR" altLang="en-US" sz="900" baseline="0" dirty="0"/>
                        <a:t>대중적인 소재의 경우 쉽게 받아들 일 수 있으나 많이 들어본 얘기라 지루할 수 있고</a:t>
                      </a:r>
                      <a:r>
                        <a:rPr lang="en-US" altLang="ko-KR" sz="900" baseline="0" dirty="0"/>
                        <a:t>, </a:t>
                      </a:r>
                      <a:r>
                        <a:rPr lang="ko-KR" altLang="en-US" sz="900" baseline="0" dirty="0" err="1"/>
                        <a:t>매니악</a:t>
                      </a:r>
                      <a:r>
                        <a:rPr lang="ko-KR" altLang="en-US" sz="900" baseline="0" dirty="0"/>
                        <a:t> 소재는 받아 들이기 힘든 단점이 존재한다</a:t>
                      </a:r>
                      <a:r>
                        <a:rPr lang="en-US" altLang="ko-KR" sz="900" baseline="0" dirty="0"/>
                        <a:t>.</a:t>
                      </a:r>
                      <a:endParaRPr lang="en-US" altLang="ko-KR" sz="900" dirty="0"/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 dirty="0"/>
                        <a:t>스토리 전달 방법</a:t>
                      </a:r>
                      <a:endParaRPr sz="1100" b="1" u="none" strike="noStrike" cap="none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/>
                        <a:t>관점과 상황에 따른 몰입도 차이</a:t>
                      </a:r>
                    </a:p>
                    <a:p>
                      <a:pPr marL="171450" marR="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900" b="0" u="none" strike="noStrike" cap="none" dirty="0"/>
                        <a:t>플레이어간 협력</a:t>
                      </a: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900" dirty="0">
                          <a:sym typeface="Malgun Gothic"/>
                        </a:rPr>
                        <a:t>유저가 여러 주인공중 하나인지</a:t>
                      </a:r>
                      <a:r>
                        <a:rPr lang="en-US" altLang="ko-KR" sz="900" dirty="0"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sym typeface="Malgun Gothic"/>
                        </a:rPr>
                        <a:t>혼자인지</a:t>
                      </a:r>
                      <a:r>
                        <a:rPr lang="en-US" altLang="ko-KR" sz="900" dirty="0">
                          <a:sym typeface="Malgun Gothic"/>
                        </a:rPr>
                        <a:t>, </a:t>
                      </a:r>
                      <a:r>
                        <a:rPr lang="ko-KR" altLang="en-US" sz="900" dirty="0">
                          <a:sym typeface="Malgun Gothic"/>
                        </a:rPr>
                        <a:t>참관하는 입장인지에 따라 다른 </a:t>
                      </a:r>
                      <a:r>
                        <a:rPr lang="ko-KR" altLang="en-US" sz="900" dirty="0" err="1">
                          <a:sym typeface="Malgun Gothic"/>
                        </a:rPr>
                        <a:t>몰입도와</a:t>
                      </a:r>
                      <a:r>
                        <a:rPr lang="ko-KR" altLang="en-US" sz="900" dirty="0">
                          <a:sym typeface="Malgun Gothic"/>
                        </a:rPr>
                        <a:t> 역할을 적절히 배분해야 한다</a:t>
                      </a:r>
                      <a:r>
                        <a:rPr lang="en-US" altLang="ko-KR" sz="900" dirty="0">
                          <a:sym typeface="Malgun Gothic"/>
                        </a:rPr>
                        <a:t>.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dirty="0"/>
                        <a:t>스토리 전달 시점</a:t>
                      </a:r>
                      <a:endParaRPr sz="1100" b="1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반복 패턴으로 인한 지루함 </a:t>
                      </a:r>
                      <a:endParaRPr lang="en-US" altLang="ko-KR" sz="900" dirty="0">
                        <a:solidFill>
                          <a:srgbClr val="000000"/>
                        </a:solidFill>
                      </a:endParaRPr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사건에 대한 개연성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당위성</a:t>
                      </a:r>
                      <a:endParaRPr lang="en-US" altLang="ko-KR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스토리에 해당하는 </a:t>
                      </a:r>
                      <a:r>
                        <a:rPr lang="ko-KR" altLang="en-US" sz="900" dirty="0" err="1">
                          <a:solidFill>
                            <a:srgbClr val="000000"/>
                          </a:solidFill>
                        </a:rPr>
                        <a:t>퀘스트를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 받고 해결하는 방식이 반복되는 형태이다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.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이때</a:t>
                      </a:r>
                      <a:r>
                        <a:rPr lang="en-US" altLang="ko-KR" sz="900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rgbClr val="000000"/>
                          </a:solidFill>
                        </a:rPr>
                        <a:t>그 행동에 대한 결과나 과정이 납득이 되거나 만족스러워야 한다</a:t>
                      </a:r>
                      <a:r>
                        <a:rPr lang="en-US" altLang="ko-KR" sz="900" baseline="0" dirty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1" u="none" strike="noStrike" cap="none" dirty="0" err="1"/>
                        <a:t>스토리텔링</a:t>
                      </a:r>
                      <a:r>
                        <a:rPr lang="ko-KR" altLang="en-US" sz="1100" b="1" u="none" strike="noStrike" cap="none" dirty="0"/>
                        <a:t> 방법</a:t>
                      </a:r>
                      <a:endParaRPr sz="1100" b="1" u="none" strike="noStrike" cap="none" dirty="0"/>
                    </a:p>
                  </a:txBody>
                  <a:tcPr marL="91450" marR="91450" marT="38100" marB="381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/>
                        <a:t>개별 제작 난이도 및 비용</a:t>
                      </a:r>
                      <a:endParaRPr lang="en-US" altLang="ko-KR" sz="900" dirty="0"/>
                    </a:p>
                    <a:p>
                      <a:pPr marL="171450" lvl="0" indent="-171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ü"/>
                      </a:pPr>
                      <a:r>
                        <a:rPr lang="ko-KR" altLang="en-US" sz="900" dirty="0"/>
                        <a:t>사운드와 영상에 대한 용량</a:t>
                      </a:r>
                      <a:endParaRPr sz="900" dirty="0"/>
                    </a:p>
                  </a:txBody>
                  <a:tcPr marL="91450" marR="91450" marT="38100" marB="381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/>
                        <a:t>텍스트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이미지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사운드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영상</a:t>
                      </a:r>
                      <a:r>
                        <a:rPr lang="en-US" altLang="ko-KR" sz="900" baseline="0" dirty="0"/>
                        <a:t> </a:t>
                      </a:r>
                      <a:r>
                        <a:rPr lang="ko-KR" altLang="en-US" sz="900" baseline="0" dirty="0"/>
                        <a:t>등 여러 </a:t>
                      </a:r>
                      <a:r>
                        <a:rPr lang="ko-KR" altLang="en-US" sz="900" baseline="0" dirty="0" err="1"/>
                        <a:t>스토리텔링</a:t>
                      </a:r>
                      <a:r>
                        <a:rPr lang="ko-KR" altLang="en-US" sz="900" baseline="0" dirty="0"/>
                        <a:t> 방법이 존재하나 각각의 제작 난이도와 비용이 다르다</a:t>
                      </a:r>
                      <a:r>
                        <a:rPr lang="en-US" altLang="ko-KR" sz="900" baseline="0" dirty="0"/>
                        <a:t>. </a:t>
                      </a:r>
                      <a:r>
                        <a:rPr lang="ko-KR" altLang="en-US" sz="900" baseline="0" dirty="0"/>
                        <a:t>또한 사운드와 영상의 경우 용량에 대한 압박이 크다</a:t>
                      </a:r>
                      <a:r>
                        <a:rPr lang="en-US" altLang="ko-KR" sz="900" baseline="0" dirty="0"/>
                        <a:t>.</a:t>
                      </a:r>
                      <a:endParaRPr sz="900" dirty="0"/>
                    </a:p>
                  </a:txBody>
                  <a:tcPr marL="91450" marR="91450" marT="38100" marB="381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26343" y="-372988"/>
            <a:ext cx="10225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</a:rPr>
              <a:t>옆에 내용은 읽어봐라</a:t>
            </a:r>
            <a:r>
              <a:rPr lang="en-US" altLang="ko-KR" sz="1400" dirty="0">
                <a:solidFill>
                  <a:srgbClr val="FF0000"/>
                </a:solidFill>
              </a:rPr>
              <a:t>~ </a:t>
            </a:r>
            <a:r>
              <a:rPr lang="ko-KR" altLang="en-US" sz="1400" dirty="0">
                <a:solidFill>
                  <a:srgbClr val="FF0000"/>
                </a:solidFill>
              </a:rPr>
              <a:t>라고 설명하기 보다는 핵심적인 부분만 전달 발표를 통해서 전달하겠다고 얘기하는 것이 좋을 것 같다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3457</TotalTime>
  <Words>1405</Words>
  <Application>Microsoft Office PowerPoint</Application>
  <PresentationFormat>화면 슬라이드 쇼(16:10)</PresentationFormat>
  <Paragraphs>265</Paragraphs>
  <Slides>16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blank</vt:lpstr>
      <vt:lpstr>PowerPoint 프레젠테이션</vt:lpstr>
      <vt:lpstr>CONTENTS</vt:lpstr>
      <vt:lpstr>유사 장르 게임 분석</vt:lpstr>
      <vt:lpstr>유사 장르 게임 분석</vt:lpstr>
      <vt:lpstr>유사 장르 게임 분석</vt:lpstr>
      <vt:lpstr>유사 장르 게임 분석</vt:lpstr>
      <vt:lpstr>유사 장르 게임 분석</vt:lpstr>
      <vt:lpstr>유사 장르 게임 분석</vt:lpstr>
      <vt:lpstr>효과적인 스토리텔링 도출</vt:lpstr>
      <vt:lpstr>제작 게임에 대한 스토리텔링</vt:lpstr>
      <vt:lpstr>제작 게임에 대한 스토리텔링</vt:lpstr>
      <vt:lpstr>제작 게임에 대한 스토리텔링</vt:lpstr>
      <vt:lpstr>제작 게임에 대한 스토리텔링</vt:lpstr>
      <vt:lpstr>제작 게임에 대한 스토리텔링</vt:lpstr>
      <vt:lpstr>제작 게임에 대한 스토리텔링</vt:lpstr>
      <vt:lpstr>최종 정리</vt:lpstr>
    </vt:vector>
  </TitlesOfParts>
  <Company>SBS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FullName</cp:lastModifiedBy>
  <cp:revision>1673</cp:revision>
  <dcterms:created xsi:type="dcterms:W3CDTF">2019-09-02T05:55:58Z</dcterms:created>
  <dcterms:modified xsi:type="dcterms:W3CDTF">2019-09-19T03:35:15Z</dcterms:modified>
</cp:coreProperties>
</file>